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5" r:id="rId5"/>
  </p:sldMasterIdLst>
  <p:notesMasterIdLst>
    <p:notesMasterId r:id="rId49"/>
  </p:notesMasterIdLst>
  <p:sldIdLst>
    <p:sldId id="289" r:id="rId6"/>
    <p:sldId id="290" r:id="rId7"/>
    <p:sldId id="295" r:id="rId8"/>
    <p:sldId id="297" r:id="rId9"/>
    <p:sldId id="298" r:id="rId10"/>
    <p:sldId id="299" r:id="rId11"/>
    <p:sldId id="302" r:id="rId12"/>
    <p:sldId id="303" r:id="rId13"/>
    <p:sldId id="304" r:id="rId14"/>
    <p:sldId id="308" r:id="rId15"/>
    <p:sldId id="261" r:id="rId16"/>
    <p:sldId id="300" r:id="rId17"/>
    <p:sldId id="294" r:id="rId18"/>
    <p:sldId id="292" r:id="rId19"/>
    <p:sldId id="286" r:id="rId20"/>
    <p:sldId id="259" r:id="rId21"/>
    <p:sldId id="288" r:id="rId22"/>
    <p:sldId id="306" r:id="rId23"/>
    <p:sldId id="260" r:id="rId24"/>
    <p:sldId id="263" r:id="rId25"/>
    <p:sldId id="291" r:id="rId26"/>
    <p:sldId id="285" r:id="rId27"/>
    <p:sldId id="284" r:id="rId28"/>
    <p:sldId id="283" r:id="rId29"/>
    <p:sldId id="282" r:id="rId30"/>
    <p:sldId id="281" r:id="rId31"/>
    <p:sldId id="280" r:id="rId32"/>
    <p:sldId id="279" r:id="rId33"/>
    <p:sldId id="278" r:id="rId34"/>
    <p:sldId id="277" r:id="rId35"/>
    <p:sldId id="276" r:id="rId36"/>
    <p:sldId id="275" r:id="rId37"/>
    <p:sldId id="274" r:id="rId38"/>
    <p:sldId id="273" r:id="rId39"/>
    <p:sldId id="272" r:id="rId40"/>
    <p:sldId id="271" r:id="rId41"/>
    <p:sldId id="270" r:id="rId42"/>
    <p:sldId id="269" r:id="rId43"/>
    <p:sldId id="268" r:id="rId44"/>
    <p:sldId id="267" r:id="rId45"/>
    <p:sldId id="266" r:id="rId46"/>
    <p:sldId id="265" r:id="rId47"/>
    <p:sldId id="2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US"/>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831C7-EFC2-468E-930F-EF81F1B32C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A558832-E1AE-47C2-86ED-700959744D1C}">
      <dgm:prSet phldrT="[Text]" phldr="0"/>
      <dgm:spPr/>
      <dgm:t>
        <a:bodyPr/>
        <a:lstStyle/>
        <a:p>
          <a:pPr rtl="0"/>
          <a:r>
            <a:rPr lang="en-US">
              <a:latin typeface="Arial" panose="020B0604020202020204"/>
            </a:rPr>
            <a:t>Project Scope</a:t>
          </a:r>
          <a:endParaRPr lang="en-US"/>
        </a:p>
      </dgm:t>
    </dgm:pt>
    <dgm:pt modelId="{BD7FEEAF-F8BC-4F0B-9C22-E78524E8E953}" type="parTrans" cxnId="{361D399B-31F0-4390-B78A-00716107D18B}">
      <dgm:prSet/>
      <dgm:spPr/>
      <dgm:t>
        <a:bodyPr/>
        <a:lstStyle/>
        <a:p>
          <a:endParaRPr lang="en-US"/>
        </a:p>
      </dgm:t>
    </dgm:pt>
    <dgm:pt modelId="{1511600F-001B-47F6-B4CC-727A12B35EFB}" type="sibTrans" cxnId="{361D399B-31F0-4390-B78A-00716107D18B}">
      <dgm:prSet/>
      <dgm:spPr/>
      <dgm:t>
        <a:bodyPr/>
        <a:lstStyle/>
        <a:p>
          <a:endParaRPr lang="en-US"/>
        </a:p>
      </dgm:t>
    </dgm:pt>
    <dgm:pt modelId="{B9656CB6-FB03-4E94-B9EC-2516A2817F7F}">
      <dgm:prSet phldrT="[Text]" phldr="0"/>
      <dgm:spPr/>
      <dgm:t>
        <a:bodyPr/>
        <a:lstStyle/>
        <a:p>
          <a:pPr rtl="0"/>
          <a:r>
            <a:rPr lang="en-US">
              <a:latin typeface="Arial" panose="020B0604020202020204"/>
            </a:rPr>
            <a:t>NCAA Men's Basketball</a:t>
          </a:r>
          <a:endParaRPr lang="en-US"/>
        </a:p>
      </dgm:t>
    </dgm:pt>
    <dgm:pt modelId="{CC8C2D3E-184A-43A9-B39C-E0E6A4FC4078}" type="parTrans" cxnId="{753C30FB-6F63-4E35-AA25-0A959EF58C77}">
      <dgm:prSet/>
      <dgm:spPr/>
      <dgm:t>
        <a:bodyPr/>
        <a:lstStyle/>
        <a:p>
          <a:endParaRPr lang="en-US"/>
        </a:p>
      </dgm:t>
    </dgm:pt>
    <dgm:pt modelId="{AA54FD2A-1FE3-4EAA-8E49-17924076F7FC}" type="sibTrans" cxnId="{753C30FB-6F63-4E35-AA25-0A959EF58C77}">
      <dgm:prSet/>
      <dgm:spPr/>
      <dgm:t>
        <a:bodyPr/>
        <a:lstStyle/>
        <a:p>
          <a:endParaRPr lang="en-US"/>
        </a:p>
      </dgm:t>
    </dgm:pt>
    <dgm:pt modelId="{B25FE461-0710-4CC8-82DF-B47FF0C3C8D7}">
      <dgm:prSet phldrT="[Text]" phldr="0"/>
      <dgm:spPr/>
      <dgm:t>
        <a:bodyPr/>
        <a:lstStyle/>
        <a:p>
          <a:pPr rtl="0"/>
          <a:r>
            <a:rPr lang="en-US">
              <a:latin typeface="Arial" panose="020B0604020202020204"/>
            </a:rPr>
            <a:t>Data Preparation</a:t>
          </a:r>
          <a:endParaRPr lang="en-US"/>
        </a:p>
      </dgm:t>
    </dgm:pt>
    <dgm:pt modelId="{5EC23B27-E7E5-4E77-A59E-C76EBB5EE426}" type="parTrans" cxnId="{21452E9D-1ABB-4593-8D7D-3EBC80CEA7F4}">
      <dgm:prSet/>
      <dgm:spPr/>
      <dgm:t>
        <a:bodyPr/>
        <a:lstStyle/>
        <a:p>
          <a:endParaRPr lang="en-US"/>
        </a:p>
      </dgm:t>
    </dgm:pt>
    <dgm:pt modelId="{57BA27F6-0FE6-4C86-90C8-04E68B2001C3}" type="sibTrans" cxnId="{21452E9D-1ABB-4593-8D7D-3EBC80CEA7F4}">
      <dgm:prSet/>
      <dgm:spPr/>
      <dgm:t>
        <a:bodyPr/>
        <a:lstStyle/>
        <a:p>
          <a:endParaRPr lang="en-US"/>
        </a:p>
      </dgm:t>
    </dgm:pt>
    <dgm:pt modelId="{E475E821-D5BD-4C72-97C4-758AF232A6E0}">
      <dgm:prSet phldrT="[Text]" phldr="0"/>
      <dgm:spPr/>
      <dgm:t>
        <a:bodyPr/>
        <a:lstStyle/>
        <a:p>
          <a:pPr rtl="0"/>
          <a:r>
            <a:rPr lang="en-US">
              <a:latin typeface="Arial" panose="020B0604020202020204"/>
            </a:rPr>
            <a:t>Data collection from disparate sources</a:t>
          </a:r>
          <a:endParaRPr lang="en-US"/>
        </a:p>
      </dgm:t>
    </dgm:pt>
    <dgm:pt modelId="{35DED139-4046-4858-991B-8924BCABB1D9}" type="parTrans" cxnId="{5351B950-0954-4D2E-B7B4-66DDFE6A98E6}">
      <dgm:prSet/>
      <dgm:spPr/>
      <dgm:t>
        <a:bodyPr/>
        <a:lstStyle/>
        <a:p>
          <a:endParaRPr lang="en-US"/>
        </a:p>
      </dgm:t>
    </dgm:pt>
    <dgm:pt modelId="{727CB785-4831-4E52-BA1C-D07785224225}" type="sibTrans" cxnId="{5351B950-0954-4D2E-B7B4-66DDFE6A98E6}">
      <dgm:prSet/>
      <dgm:spPr/>
      <dgm:t>
        <a:bodyPr/>
        <a:lstStyle/>
        <a:p>
          <a:endParaRPr lang="en-US"/>
        </a:p>
      </dgm:t>
    </dgm:pt>
    <dgm:pt modelId="{09503F13-E291-46F5-A15D-48D28A21E3E4}">
      <dgm:prSet phldrT="[Text]" phldr="0"/>
      <dgm:spPr/>
      <dgm:t>
        <a:bodyPr/>
        <a:lstStyle/>
        <a:p>
          <a:pPr rtl="0"/>
          <a:r>
            <a:rPr lang="en-US">
              <a:latin typeface="Arial" panose="020B0604020202020204"/>
            </a:rPr>
            <a:t>Data Analysis</a:t>
          </a:r>
          <a:endParaRPr lang="en-US"/>
        </a:p>
      </dgm:t>
    </dgm:pt>
    <dgm:pt modelId="{0AAB5B39-3946-46CD-9E8B-7154BF2F99EA}" type="parTrans" cxnId="{F4DB85EA-15F2-4436-89B9-98E8ACECA469}">
      <dgm:prSet/>
      <dgm:spPr/>
      <dgm:t>
        <a:bodyPr/>
        <a:lstStyle/>
        <a:p>
          <a:endParaRPr lang="en-US"/>
        </a:p>
      </dgm:t>
    </dgm:pt>
    <dgm:pt modelId="{4938C151-D328-4C8C-831D-A8B0A27CBF90}" type="sibTrans" cxnId="{F4DB85EA-15F2-4436-89B9-98E8ACECA469}">
      <dgm:prSet/>
      <dgm:spPr/>
      <dgm:t>
        <a:bodyPr/>
        <a:lstStyle/>
        <a:p>
          <a:endParaRPr lang="en-US"/>
        </a:p>
      </dgm:t>
    </dgm:pt>
    <dgm:pt modelId="{EC1D1B84-972E-4D73-957E-EF8C4747F250}">
      <dgm:prSet phldrT="[Text]" phldr="0"/>
      <dgm:spPr/>
      <dgm:t>
        <a:bodyPr/>
        <a:lstStyle/>
        <a:p>
          <a:pPr rtl="0"/>
          <a:r>
            <a:rPr lang="en-US">
              <a:latin typeface="Arial" panose="020B0604020202020204"/>
            </a:rPr>
            <a:t>Correlation analysis</a:t>
          </a:r>
          <a:endParaRPr lang="en-US"/>
        </a:p>
      </dgm:t>
    </dgm:pt>
    <dgm:pt modelId="{607C2CA0-DE99-48A5-A4C0-EF43C544F347}" type="parTrans" cxnId="{4C7911DD-3679-4055-86B6-8144E1C1D83A}">
      <dgm:prSet/>
      <dgm:spPr/>
      <dgm:t>
        <a:bodyPr/>
        <a:lstStyle/>
        <a:p>
          <a:endParaRPr lang="en-US"/>
        </a:p>
      </dgm:t>
    </dgm:pt>
    <dgm:pt modelId="{95AC8115-59C9-4766-A74B-5DFE949B9715}" type="sibTrans" cxnId="{4C7911DD-3679-4055-86B6-8144E1C1D83A}">
      <dgm:prSet/>
      <dgm:spPr/>
      <dgm:t>
        <a:bodyPr/>
        <a:lstStyle/>
        <a:p>
          <a:endParaRPr lang="en-US"/>
        </a:p>
      </dgm:t>
    </dgm:pt>
    <dgm:pt modelId="{531C8D34-A6B1-4DBC-B429-50D6B089360A}">
      <dgm:prSet phldr="0"/>
      <dgm:spPr/>
      <dgm:t>
        <a:bodyPr/>
        <a:lstStyle/>
        <a:p>
          <a:pPr rtl="0"/>
          <a:r>
            <a:rPr lang="en-US">
              <a:latin typeface="Arial" panose="020B0604020202020204"/>
            </a:rPr>
            <a:t>Model Building</a:t>
          </a:r>
        </a:p>
      </dgm:t>
    </dgm:pt>
    <dgm:pt modelId="{E2EB5947-3CF2-48A4-B1CC-009C39625B4D}" type="parTrans" cxnId="{906F5DDB-E7ED-4829-8558-6D923727EDB5}">
      <dgm:prSet/>
      <dgm:spPr/>
    </dgm:pt>
    <dgm:pt modelId="{82610C40-A9B3-4013-B610-1774AEE3EF7F}" type="sibTrans" cxnId="{906F5DDB-E7ED-4829-8558-6D923727EDB5}">
      <dgm:prSet/>
      <dgm:spPr/>
    </dgm:pt>
    <dgm:pt modelId="{F1D7AD0B-B90B-4304-8B41-5DD569430686}">
      <dgm:prSet phldr="0"/>
      <dgm:spPr/>
      <dgm:t>
        <a:bodyPr/>
        <a:lstStyle/>
        <a:p>
          <a:r>
            <a:rPr lang="en-US">
              <a:latin typeface="Arial" panose="020B0604020202020204"/>
            </a:rPr>
            <a:t>Validation</a:t>
          </a:r>
        </a:p>
      </dgm:t>
    </dgm:pt>
    <dgm:pt modelId="{2D183AC7-7469-4C8D-A484-F61A0F2C3139}" type="parTrans" cxnId="{98C1019E-5173-47A1-B430-6B28546126C0}">
      <dgm:prSet/>
      <dgm:spPr/>
    </dgm:pt>
    <dgm:pt modelId="{FE91E958-4445-4570-8904-EDB4693973C0}" type="sibTrans" cxnId="{98C1019E-5173-47A1-B430-6B28546126C0}">
      <dgm:prSet/>
      <dgm:spPr/>
    </dgm:pt>
    <dgm:pt modelId="{17FAAC5B-B9EE-47F8-8C8E-1BC151537145}">
      <dgm:prSet phldr="0"/>
      <dgm:spPr/>
      <dgm:t>
        <a:bodyPr/>
        <a:lstStyle/>
        <a:p>
          <a:pPr rtl="0"/>
          <a:r>
            <a:rPr lang="en-US">
              <a:latin typeface="Arial" panose="020B0604020202020204"/>
            </a:rPr>
            <a:t>Predicting Win Probability </a:t>
          </a:r>
        </a:p>
      </dgm:t>
    </dgm:pt>
    <dgm:pt modelId="{B22EB84A-F8C7-482D-8979-00F21B55385A}" type="parTrans" cxnId="{C76E606D-8494-4CDE-B659-952F7EB46C77}">
      <dgm:prSet/>
      <dgm:spPr/>
    </dgm:pt>
    <dgm:pt modelId="{9115B8EC-D39D-4FC1-9AEC-097DA9BB361E}" type="sibTrans" cxnId="{C76E606D-8494-4CDE-B659-952F7EB46C77}">
      <dgm:prSet/>
      <dgm:spPr/>
    </dgm:pt>
    <dgm:pt modelId="{63A5AC5D-C7B5-4C3E-BF61-26568E331106}">
      <dgm:prSet phldr="0"/>
      <dgm:spPr/>
      <dgm:t>
        <a:bodyPr/>
        <a:lstStyle/>
        <a:p>
          <a:pPr rtl="0"/>
          <a:r>
            <a:rPr lang="en-US">
              <a:latin typeface="Arial" panose="020B0604020202020204"/>
            </a:rPr>
            <a:t>Predicting Attendance</a:t>
          </a:r>
        </a:p>
      </dgm:t>
    </dgm:pt>
    <dgm:pt modelId="{49EAF671-A1E4-4E40-B426-DC1672B88686}" type="parTrans" cxnId="{963AF720-B722-438E-9BCB-CB5CD009363F}">
      <dgm:prSet/>
      <dgm:spPr/>
    </dgm:pt>
    <dgm:pt modelId="{796349C8-6CAA-4DB0-B018-DCF3E531E723}" type="sibTrans" cxnId="{963AF720-B722-438E-9BCB-CB5CD009363F}">
      <dgm:prSet/>
      <dgm:spPr/>
    </dgm:pt>
    <dgm:pt modelId="{065964FB-0CD5-464A-9B4D-5003B88BD5C4}">
      <dgm:prSet phldr="0"/>
      <dgm:spPr/>
      <dgm:t>
        <a:bodyPr/>
        <a:lstStyle/>
        <a:p>
          <a:pPr rtl="0"/>
          <a:r>
            <a:rPr lang="en-US">
              <a:latin typeface="Arial" panose="020B0604020202020204"/>
            </a:rPr>
            <a:t>Feature engineering</a:t>
          </a:r>
        </a:p>
      </dgm:t>
    </dgm:pt>
    <dgm:pt modelId="{7335FD94-1729-4162-A9BE-8A34CA8BB99A}" type="parTrans" cxnId="{A86F7195-ADA9-4DB5-AAED-D2CF9A429B42}">
      <dgm:prSet/>
      <dgm:spPr/>
    </dgm:pt>
    <dgm:pt modelId="{71D59695-01FF-4F5C-975F-DA1798190EDA}" type="sibTrans" cxnId="{A86F7195-ADA9-4DB5-AAED-D2CF9A429B42}">
      <dgm:prSet/>
      <dgm:spPr/>
    </dgm:pt>
    <dgm:pt modelId="{4A99A1B5-36CF-4ABF-BA44-B7C453AF80E1}">
      <dgm:prSet phldr="0"/>
      <dgm:spPr/>
      <dgm:t>
        <a:bodyPr/>
        <a:lstStyle/>
        <a:p>
          <a:pPr rtl="0"/>
          <a:r>
            <a:rPr lang="en-US">
              <a:latin typeface="Arial" panose="020B0604020202020204"/>
            </a:rPr>
            <a:t>Data quality checks</a:t>
          </a:r>
        </a:p>
      </dgm:t>
    </dgm:pt>
    <dgm:pt modelId="{5D778040-165C-48D8-9C9C-0D4730BF4D63}" type="parTrans" cxnId="{5FF7275F-B620-46D0-A4DA-F6419894F661}">
      <dgm:prSet/>
      <dgm:spPr/>
    </dgm:pt>
    <dgm:pt modelId="{17C89274-88D7-49F0-938B-442412BCDB18}" type="sibTrans" cxnId="{5FF7275F-B620-46D0-A4DA-F6419894F661}">
      <dgm:prSet/>
      <dgm:spPr/>
    </dgm:pt>
    <dgm:pt modelId="{CE49DE72-584F-4A5A-B677-FF37775826CB}">
      <dgm:prSet phldr="0"/>
      <dgm:spPr/>
      <dgm:t>
        <a:bodyPr/>
        <a:lstStyle/>
        <a:p>
          <a:pPr rtl="0"/>
          <a:r>
            <a:rPr lang="en-US">
              <a:latin typeface="Arial" panose="020B0604020202020204"/>
            </a:rPr>
            <a:t>Principal component analysis</a:t>
          </a:r>
        </a:p>
      </dgm:t>
    </dgm:pt>
    <dgm:pt modelId="{A63462CF-EA55-4892-945B-531172993F71}" type="parTrans" cxnId="{3D43026C-8B83-4FCB-A3EA-9325F4D90E32}">
      <dgm:prSet/>
      <dgm:spPr/>
    </dgm:pt>
    <dgm:pt modelId="{C9445873-BBEA-460B-B837-1F7AB7ED5356}" type="sibTrans" cxnId="{3D43026C-8B83-4FCB-A3EA-9325F4D90E32}">
      <dgm:prSet/>
      <dgm:spPr/>
    </dgm:pt>
    <dgm:pt modelId="{EB1FB6BC-04FF-499F-A7E2-21055AF234ED}">
      <dgm:prSet phldr="0"/>
      <dgm:spPr/>
      <dgm:t>
        <a:bodyPr/>
        <a:lstStyle/>
        <a:p>
          <a:pPr rtl="0"/>
          <a:r>
            <a:rPr lang="en-US">
              <a:latin typeface="Arial" panose="020B0604020202020204"/>
            </a:rPr>
            <a:t>Linear regression</a:t>
          </a:r>
        </a:p>
      </dgm:t>
    </dgm:pt>
    <dgm:pt modelId="{1E81970D-073A-45E6-890F-FE91E4FC5603}" type="parTrans" cxnId="{59E660B3-C735-4A2C-9F27-86D254D61D13}">
      <dgm:prSet/>
      <dgm:spPr/>
    </dgm:pt>
    <dgm:pt modelId="{60BA8564-B37B-4FD8-80A2-67A1FFBAA254}" type="sibTrans" cxnId="{59E660B3-C735-4A2C-9F27-86D254D61D13}">
      <dgm:prSet/>
      <dgm:spPr/>
    </dgm:pt>
    <dgm:pt modelId="{68BE1476-A63F-4CC5-8906-25F8BDB7E28F}">
      <dgm:prSet phldr="0"/>
      <dgm:spPr/>
      <dgm:t>
        <a:bodyPr/>
        <a:lstStyle/>
        <a:p>
          <a:pPr rtl="0"/>
          <a:r>
            <a:rPr lang="en-US">
              <a:latin typeface="Arial" panose="020B0604020202020204"/>
            </a:rPr>
            <a:t>Decision trees</a:t>
          </a:r>
        </a:p>
      </dgm:t>
    </dgm:pt>
    <dgm:pt modelId="{E523F2F7-C7DF-40CC-BE61-1A28EB50A200}" type="parTrans" cxnId="{68C344BD-9C29-4F5C-B192-FA165A18F8FF}">
      <dgm:prSet/>
      <dgm:spPr/>
    </dgm:pt>
    <dgm:pt modelId="{149EC0D7-6E54-4F88-8105-13BC7106E39D}" type="sibTrans" cxnId="{68C344BD-9C29-4F5C-B192-FA165A18F8FF}">
      <dgm:prSet/>
      <dgm:spPr/>
    </dgm:pt>
    <dgm:pt modelId="{C2B57ED4-2DAE-4EB5-B9CD-C0143C32AB8C}">
      <dgm:prSet phldr="0"/>
      <dgm:spPr/>
      <dgm:t>
        <a:bodyPr/>
        <a:lstStyle/>
        <a:p>
          <a:pPr algn="l"/>
          <a:endParaRPr lang="en-US">
            <a:latin typeface="Arial" panose="020B0604020202020204"/>
          </a:endParaRPr>
        </a:p>
      </dgm:t>
    </dgm:pt>
    <dgm:pt modelId="{2E87C3A9-C5ED-4653-AC91-0F689F32DCAD}" type="parTrans" cxnId="{963C72D3-B197-4757-ACE6-2740BFE126BD}">
      <dgm:prSet/>
      <dgm:spPr/>
    </dgm:pt>
    <dgm:pt modelId="{0B3E1C6E-D406-4D1C-8A24-346D898C49EE}" type="sibTrans" cxnId="{963C72D3-B197-4757-ACE6-2740BFE126BD}">
      <dgm:prSet/>
      <dgm:spPr/>
    </dgm:pt>
    <dgm:pt modelId="{5E3B5539-3C0B-4388-9DF4-D433D04B2E0C}">
      <dgm:prSet phldr="0"/>
      <dgm:spPr/>
      <dgm:t>
        <a:bodyPr/>
        <a:lstStyle/>
        <a:p>
          <a:pPr algn="l" rtl="0"/>
          <a:r>
            <a:rPr lang="en-US"/>
            <a:t>Evaluating these models and features through appropriate performance metrics </a:t>
          </a:r>
          <a:endParaRPr lang="en-US">
            <a:latin typeface="Arial" panose="020B0604020202020204"/>
          </a:endParaRPr>
        </a:p>
      </dgm:t>
    </dgm:pt>
    <dgm:pt modelId="{5E6D25B6-B847-42AB-AD29-B06C096BDAF1}" type="parTrans" cxnId="{BA5BF2FF-0B80-4779-8DA2-354BF7CB4CE0}">
      <dgm:prSet/>
      <dgm:spPr/>
    </dgm:pt>
    <dgm:pt modelId="{8F65769B-6032-40C7-9921-6D72B48DD2BD}" type="sibTrans" cxnId="{BA5BF2FF-0B80-4779-8DA2-354BF7CB4CE0}">
      <dgm:prSet/>
      <dgm:spPr/>
    </dgm:pt>
    <dgm:pt modelId="{3E491670-28B7-4B72-BDA1-484B134E6431}">
      <dgm:prSet phldr="0"/>
      <dgm:spPr/>
      <dgm:t>
        <a:bodyPr/>
        <a:lstStyle/>
        <a:p>
          <a:pPr algn="l"/>
          <a:r>
            <a:rPr lang="en-US"/>
            <a:t>MSE for predicting attendance</a:t>
          </a:r>
        </a:p>
      </dgm:t>
    </dgm:pt>
    <dgm:pt modelId="{E08A7FED-F506-40BB-9637-6BF49307250C}" type="parTrans" cxnId="{E2054ABE-1A94-4F95-960C-292020EDBDAA}">
      <dgm:prSet/>
      <dgm:spPr/>
    </dgm:pt>
    <dgm:pt modelId="{98A51032-E776-48F1-8977-927C22D2FEFC}" type="sibTrans" cxnId="{E2054ABE-1A94-4F95-960C-292020EDBDAA}">
      <dgm:prSet/>
      <dgm:spPr/>
    </dgm:pt>
    <dgm:pt modelId="{D522E2EC-5906-4D0B-B1C0-A028056063BA}">
      <dgm:prSet phldr="0"/>
      <dgm:spPr/>
      <dgm:t>
        <a:bodyPr/>
        <a:lstStyle/>
        <a:p>
          <a:pPr algn="l"/>
          <a:r>
            <a:rPr lang="en-US"/>
            <a:t>Accuracy, Recall, Precision, etc for predicting Win/Loss</a:t>
          </a:r>
        </a:p>
      </dgm:t>
    </dgm:pt>
    <dgm:pt modelId="{F0987368-27C5-4128-B44C-DC9F7A9C0625}" type="parTrans" cxnId="{91EAD1A4-6766-4C77-9B6C-36CF518F72BB}">
      <dgm:prSet/>
      <dgm:spPr/>
    </dgm:pt>
    <dgm:pt modelId="{D5809893-C550-4C1F-A77D-770166973146}" type="sibTrans" cxnId="{91EAD1A4-6766-4C77-9B6C-36CF518F72BB}">
      <dgm:prSet/>
      <dgm:spPr/>
    </dgm:pt>
    <dgm:pt modelId="{ADF48060-32BF-46B6-8A9C-5FD3114B0308}" type="pres">
      <dgm:prSet presAssocID="{5D9831C7-EFC2-468E-930F-EF81F1B32C8C}" presName="linearFlow" presStyleCnt="0">
        <dgm:presLayoutVars>
          <dgm:dir/>
          <dgm:animLvl val="lvl"/>
          <dgm:resizeHandles val="exact"/>
        </dgm:presLayoutVars>
      </dgm:prSet>
      <dgm:spPr/>
    </dgm:pt>
    <dgm:pt modelId="{C39F2C43-16E0-47CE-A3A8-82286A7C97B0}" type="pres">
      <dgm:prSet presAssocID="{EA558832-E1AE-47C2-86ED-700959744D1C}" presName="composite" presStyleCnt="0"/>
      <dgm:spPr/>
    </dgm:pt>
    <dgm:pt modelId="{FED3F7F2-1918-4BFF-8E35-903A8C6FD190}" type="pres">
      <dgm:prSet presAssocID="{EA558832-E1AE-47C2-86ED-700959744D1C}" presName="parentText" presStyleLbl="alignNode1" presStyleIdx="0" presStyleCnt="5">
        <dgm:presLayoutVars>
          <dgm:chMax val="1"/>
          <dgm:bulletEnabled val="1"/>
        </dgm:presLayoutVars>
      </dgm:prSet>
      <dgm:spPr/>
    </dgm:pt>
    <dgm:pt modelId="{E037B4A3-4157-4476-822A-D82579619A2E}" type="pres">
      <dgm:prSet presAssocID="{EA558832-E1AE-47C2-86ED-700959744D1C}" presName="descendantText" presStyleLbl="alignAcc1" presStyleIdx="0" presStyleCnt="5">
        <dgm:presLayoutVars>
          <dgm:bulletEnabled val="1"/>
        </dgm:presLayoutVars>
      </dgm:prSet>
      <dgm:spPr/>
    </dgm:pt>
    <dgm:pt modelId="{88E12ADE-36D4-41D9-AEF8-11FB6A73302E}" type="pres">
      <dgm:prSet presAssocID="{1511600F-001B-47F6-B4CC-727A12B35EFB}" presName="sp" presStyleCnt="0"/>
      <dgm:spPr/>
    </dgm:pt>
    <dgm:pt modelId="{9C857BD2-5B6E-4B23-8BF9-9B529A665F00}" type="pres">
      <dgm:prSet presAssocID="{B25FE461-0710-4CC8-82DF-B47FF0C3C8D7}" presName="composite" presStyleCnt="0"/>
      <dgm:spPr/>
    </dgm:pt>
    <dgm:pt modelId="{0F2A2853-3106-4EBE-88A4-A0CC23447A02}" type="pres">
      <dgm:prSet presAssocID="{B25FE461-0710-4CC8-82DF-B47FF0C3C8D7}" presName="parentText" presStyleLbl="alignNode1" presStyleIdx="1" presStyleCnt="5">
        <dgm:presLayoutVars>
          <dgm:chMax val="1"/>
          <dgm:bulletEnabled val="1"/>
        </dgm:presLayoutVars>
      </dgm:prSet>
      <dgm:spPr/>
    </dgm:pt>
    <dgm:pt modelId="{36409D4B-2E82-4199-9AC0-E70A29B07B7E}" type="pres">
      <dgm:prSet presAssocID="{B25FE461-0710-4CC8-82DF-B47FF0C3C8D7}" presName="descendantText" presStyleLbl="alignAcc1" presStyleIdx="1" presStyleCnt="5">
        <dgm:presLayoutVars>
          <dgm:bulletEnabled val="1"/>
        </dgm:presLayoutVars>
      </dgm:prSet>
      <dgm:spPr/>
    </dgm:pt>
    <dgm:pt modelId="{945B5AAA-3ED4-4213-B11C-B74338F462A5}" type="pres">
      <dgm:prSet presAssocID="{57BA27F6-0FE6-4C86-90C8-04E68B2001C3}" presName="sp" presStyleCnt="0"/>
      <dgm:spPr/>
    </dgm:pt>
    <dgm:pt modelId="{A2CE63AD-0E97-4CFE-94DE-0DD78081A92F}" type="pres">
      <dgm:prSet presAssocID="{09503F13-E291-46F5-A15D-48D28A21E3E4}" presName="composite" presStyleCnt="0"/>
      <dgm:spPr/>
    </dgm:pt>
    <dgm:pt modelId="{19E80AD7-6614-4503-B8AF-CB7347357FFA}" type="pres">
      <dgm:prSet presAssocID="{09503F13-E291-46F5-A15D-48D28A21E3E4}" presName="parentText" presStyleLbl="alignNode1" presStyleIdx="2" presStyleCnt="5">
        <dgm:presLayoutVars>
          <dgm:chMax val="1"/>
          <dgm:bulletEnabled val="1"/>
        </dgm:presLayoutVars>
      </dgm:prSet>
      <dgm:spPr/>
    </dgm:pt>
    <dgm:pt modelId="{41900888-18D8-4799-8FB6-22226D189C7C}" type="pres">
      <dgm:prSet presAssocID="{09503F13-E291-46F5-A15D-48D28A21E3E4}" presName="descendantText" presStyleLbl="alignAcc1" presStyleIdx="2" presStyleCnt="5">
        <dgm:presLayoutVars>
          <dgm:bulletEnabled val="1"/>
        </dgm:presLayoutVars>
      </dgm:prSet>
      <dgm:spPr/>
    </dgm:pt>
    <dgm:pt modelId="{0DAC02E4-6B3D-487D-93BC-5F4BBBF1208D}" type="pres">
      <dgm:prSet presAssocID="{4938C151-D328-4C8C-831D-A8B0A27CBF90}" presName="sp" presStyleCnt="0"/>
      <dgm:spPr/>
    </dgm:pt>
    <dgm:pt modelId="{15F9C861-33CB-4615-9C7C-9DBABCB35739}" type="pres">
      <dgm:prSet presAssocID="{531C8D34-A6B1-4DBC-B429-50D6B089360A}" presName="composite" presStyleCnt="0"/>
      <dgm:spPr/>
    </dgm:pt>
    <dgm:pt modelId="{74913B9F-E1DD-421D-A873-E12F4BA16867}" type="pres">
      <dgm:prSet presAssocID="{531C8D34-A6B1-4DBC-B429-50D6B089360A}" presName="parentText" presStyleLbl="alignNode1" presStyleIdx="3" presStyleCnt="5">
        <dgm:presLayoutVars>
          <dgm:chMax val="1"/>
          <dgm:bulletEnabled val="1"/>
        </dgm:presLayoutVars>
      </dgm:prSet>
      <dgm:spPr/>
    </dgm:pt>
    <dgm:pt modelId="{F36B74F3-E8C3-42E2-9AC1-268CBEEB2870}" type="pres">
      <dgm:prSet presAssocID="{531C8D34-A6B1-4DBC-B429-50D6B089360A}" presName="descendantText" presStyleLbl="alignAcc1" presStyleIdx="3" presStyleCnt="5">
        <dgm:presLayoutVars>
          <dgm:bulletEnabled val="1"/>
        </dgm:presLayoutVars>
      </dgm:prSet>
      <dgm:spPr/>
    </dgm:pt>
    <dgm:pt modelId="{0B285447-453B-40A9-A0C1-3EB30F26FB35}" type="pres">
      <dgm:prSet presAssocID="{82610C40-A9B3-4013-B610-1774AEE3EF7F}" presName="sp" presStyleCnt="0"/>
      <dgm:spPr/>
    </dgm:pt>
    <dgm:pt modelId="{C5F8F05C-ED0B-484A-9F75-F87F8F6A6CD1}" type="pres">
      <dgm:prSet presAssocID="{F1D7AD0B-B90B-4304-8B41-5DD569430686}" presName="composite" presStyleCnt="0"/>
      <dgm:spPr/>
    </dgm:pt>
    <dgm:pt modelId="{D5ACF616-D578-4943-866C-ED9410C3E934}" type="pres">
      <dgm:prSet presAssocID="{F1D7AD0B-B90B-4304-8B41-5DD569430686}" presName="parentText" presStyleLbl="alignNode1" presStyleIdx="4" presStyleCnt="5">
        <dgm:presLayoutVars>
          <dgm:chMax val="1"/>
          <dgm:bulletEnabled val="1"/>
        </dgm:presLayoutVars>
      </dgm:prSet>
      <dgm:spPr/>
    </dgm:pt>
    <dgm:pt modelId="{55B63BF2-A1B3-48A3-8334-89DFC159D2A9}" type="pres">
      <dgm:prSet presAssocID="{F1D7AD0B-B90B-4304-8B41-5DD569430686}" presName="descendantText" presStyleLbl="alignAcc1" presStyleIdx="4" presStyleCnt="5">
        <dgm:presLayoutVars>
          <dgm:bulletEnabled val="1"/>
        </dgm:presLayoutVars>
      </dgm:prSet>
      <dgm:spPr/>
    </dgm:pt>
  </dgm:ptLst>
  <dgm:cxnLst>
    <dgm:cxn modelId="{B286C304-6948-46CF-AF32-25295BFF8387}" type="presOf" srcId="{63A5AC5D-C7B5-4C3E-BF61-26568E331106}" destId="{E037B4A3-4157-4476-822A-D82579619A2E}" srcOrd="0" destOrd="2" presId="urn:microsoft.com/office/officeart/2005/8/layout/chevron2"/>
    <dgm:cxn modelId="{F5E2BF07-1707-47E4-9DB8-4828FAED517C}" type="presOf" srcId="{065964FB-0CD5-464A-9B4D-5003B88BD5C4}" destId="{36409D4B-2E82-4199-9AC0-E70A29B07B7E}" srcOrd="0" destOrd="2" presId="urn:microsoft.com/office/officeart/2005/8/layout/chevron2"/>
    <dgm:cxn modelId="{963AF720-B722-438E-9BCB-CB5CD009363F}" srcId="{B9656CB6-FB03-4E94-B9EC-2516A2817F7F}" destId="{63A5AC5D-C7B5-4C3E-BF61-26568E331106}" srcOrd="1" destOrd="0" parTransId="{49EAF671-A1E4-4E40-B426-DC1672B88686}" sibTransId="{796349C8-6CAA-4DB0-B018-DCF3E531E723}"/>
    <dgm:cxn modelId="{7984472D-61E6-44B9-8AF7-4CDB32B4C279}" type="presOf" srcId="{EC1D1B84-972E-4D73-957E-EF8C4747F250}" destId="{41900888-18D8-4799-8FB6-22226D189C7C}" srcOrd="0" destOrd="0" presId="urn:microsoft.com/office/officeart/2005/8/layout/chevron2"/>
    <dgm:cxn modelId="{0DF8DA31-7A99-4466-9FBC-66639F3921DA}" type="presOf" srcId="{3E491670-28B7-4B72-BDA1-484B134E6431}" destId="{55B63BF2-A1B3-48A3-8334-89DFC159D2A9}" srcOrd="0" destOrd="1" presId="urn:microsoft.com/office/officeart/2005/8/layout/chevron2"/>
    <dgm:cxn modelId="{1F2F2538-75C6-4BD5-9333-A2B9E904FCBF}" type="presOf" srcId="{F1D7AD0B-B90B-4304-8B41-5DD569430686}" destId="{D5ACF616-D578-4943-866C-ED9410C3E934}" srcOrd="0" destOrd="0" presId="urn:microsoft.com/office/officeart/2005/8/layout/chevron2"/>
    <dgm:cxn modelId="{20EFAE3B-CF67-4353-B073-20BFFFD372E2}" type="presOf" srcId="{EA558832-E1AE-47C2-86ED-700959744D1C}" destId="{FED3F7F2-1918-4BFF-8E35-903A8C6FD190}" srcOrd="0" destOrd="0" presId="urn:microsoft.com/office/officeart/2005/8/layout/chevron2"/>
    <dgm:cxn modelId="{5FF7275F-B620-46D0-A4DA-F6419894F661}" srcId="{B25FE461-0710-4CC8-82DF-B47FF0C3C8D7}" destId="{4A99A1B5-36CF-4ABF-BA44-B7C453AF80E1}" srcOrd="1" destOrd="0" parTransId="{5D778040-165C-48D8-9C9C-0D4730BF4D63}" sibTransId="{17C89274-88D7-49F0-938B-442412BCDB18}"/>
    <dgm:cxn modelId="{8D97E665-E831-4892-A826-6DABCA4668C4}" type="presOf" srcId="{C2B57ED4-2DAE-4EB5-B9CD-C0143C32AB8C}" destId="{55B63BF2-A1B3-48A3-8334-89DFC159D2A9}" srcOrd="0" destOrd="3" presId="urn:microsoft.com/office/officeart/2005/8/layout/chevron2"/>
    <dgm:cxn modelId="{CC171C46-1E74-48E0-8BC4-03648343765E}" type="presOf" srcId="{17FAAC5B-B9EE-47F8-8C8E-1BC151537145}" destId="{E037B4A3-4157-4476-822A-D82579619A2E}" srcOrd="0" destOrd="1" presId="urn:microsoft.com/office/officeart/2005/8/layout/chevron2"/>
    <dgm:cxn modelId="{3D43026C-8B83-4FCB-A3EA-9325F4D90E32}" srcId="{09503F13-E291-46F5-A15D-48D28A21E3E4}" destId="{CE49DE72-584F-4A5A-B677-FF37775826CB}" srcOrd="1" destOrd="0" parTransId="{A63462CF-EA55-4892-945B-531172993F71}" sibTransId="{C9445873-BBEA-460B-B837-1F7AB7ED5356}"/>
    <dgm:cxn modelId="{C76E606D-8494-4CDE-B659-952F7EB46C77}" srcId="{B9656CB6-FB03-4E94-B9EC-2516A2817F7F}" destId="{17FAAC5B-B9EE-47F8-8C8E-1BC151537145}" srcOrd="0" destOrd="0" parTransId="{B22EB84A-F8C7-482D-8979-00F21B55385A}" sibTransId="{9115B8EC-D39D-4FC1-9AEC-097DA9BB361E}"/>
    <dgm:cxn modelId="{5351B950-0954-4D2E-B7B4-66DDFE6A98E6}" srcId="{B25FE461-0710-4CC8-82DF-B47FF0C3C8D7}" destId="{E475E821-D5BD-4C72-97C4-758AF232A6E0}" srcOrd="0" destOrd="0" parTransId="{35DED139-4046-4858-991B-8924BCABB1D9}" sibTransId="{727CB785-4831-4E52-BA1C-D07785224225}"/>
    <dgm:cxn modelId="{3257BE7D-E0FB-4CA1-88DF-CFEC2CA3FA3E}" type="presOf" srcId="{09503F13-E291-46F5-A15D-48D28A21E3E4}" destId="{19E80AD7-6614-4503-B8AF-CB7347357FFA}" srcOrd="0" destOrd="0" presId="urn:microsoft.com/office/officeart/2005/8/layout/chevron2"/>
    <dgm:cxn modelId="{E8CA3A84-D8EA-4D75-B790-047844CFF47D}" type="presOf" srcId="{CE49DE72-584F-4A5A-B677-FF37775826CB}" destId="{41900888-18D8-4799-8FB6-22226D189C7C}" srcOrd="0" destOrd="1" presId="urn:microsoft.com/office/officeart/2005/8/layout/chevron2"/>
    <dgm:cxn modelId="{6308068D-55A7-4F50-913C-83FC0913FD9F}" type="presOf" srcId="{531C8D34-A6B1-4DBC-B429-50D6B089360A}" destId="{74913B9F-E1DD-421D-A873-E12F4BA16867}" srcOrd="0" destOrd="0" presId="urn:microsoft.com/office/officeart/2005/8/layout/chevron2"/>
    <dgm:cxn modelId="{1C330B8E-8239-4306-9615-F9B2FAC09EB6}" type="presOf" srcId="{E475E821-D5BD-4C72-97C4-758AF232A6E0}" destId="{36409D4B-2E82-4199-9AC0-E70A29B07B7E}" srcOrd="0" destOrd="0" presId="urn:microsoft.com/office/officeart/2005/8/layout/chevron2"/>
    <dgm:cxn modelId="{A86F7195-ADA9-4DB5-AAED-D2CF9A429B42}" srcId="{B25FE461-0710-4CC8-82DF-B47FF0C3C8D7}" destId="{065964FB-0CD5-464A-9B4D-5003B88BD5C4}" srcOrd="2" destOrd="0" parTransId="{7335FD94-1729-4162-A9BE-8A34CA8BB99A}" sibTransId="{71D59695-01FF-4F5C-975F-DA1798190EDA}"/>
    <dgm:cxn modelId="{361D399B-31F0-4390-B78A-00716107D18B}" srcId="{5D9831C7-EFC2-468E-930F-EF81F1B32C8C}" destId="{EA558832-E1AE-47C2-86ED-700959744D1C}" srcOrd="0" destOrd="0" parTransId="{BD7FEEAF-F8BC-4F0B-9C22-E78524E8E953}" sibTransId="{1511600F-001B-47F6-B4CC-727A12B35EFB}"/>
    <dgm:cxn modelId="{21452E9D-1ABB-4593-8D7D-3EBC80CEA7F4}" srcId="{5D9831C7-EFC2-468E-930F-EF81F1B32C8C}" destId="{B25FE461-0710-4CC8-82DF-B47FF0C3C8D7}" srcOrd="1" destOrd="0" parTransId="{5EC23B27-E7E5-4E77-A59E-C76EBB5EE426}" sibTransId="{57BA27F6-0FE6-4C86-90C8-04E68B2001C3}"/>
    <dgm:cxn modelId="{8BAD539D-8F51-4954-BDED-D1848AF7303C}" type="presOf" srcId="{EB1FB6BC-04FF-499F-A7E2-21055AF234ED}" destId="{F36B74F3-E8C3-42E2-9AC1-268CBEEB2870}" srcOrd="0" destOrd="0" presId="urn:microsoft.com/office/officeart/2005/8/layout/chevron2"/>
    <dgm:cxn modelId="{98C1019E-5173-47A1-B430-6B28546126C0}" srcId="{5D9831C7-EFC2-468E-930F-EF81F1B32C8C}" destId="{F1D7AD0B-B90B-4304-8B41-5DD569430686}" srcOrd="4" destOrd="0" parTransId="{2D183AC7-7469-4C8D-A484-F61A0F2C3139}" sibTransId="{FE91E958-4445-4570-8904-EDB4693973C0}"/>
    <dgm:cxn modelId="{5643DB9E-02A2-4BEA-B809-C180D6B1B010}" type="presOf" srcId="{5E3B5539-3C0B-4388-9DF4-D433D04B2E0C}" destId="{55B63BF2-A1B3-48A3-8334-89DFC159D2A9}" srcOrd="0" destOrd="0" presId="urn:microsoft.com/office/officeart/2005/8/layout/chevron2"/>
    <dgm:cxn modelId="{50436C9F-D202-47C9-812B-6DBD2427A28E}" type="presOf" srcId="{B9656CB6-FB03-4E94-B9EC-2516A2817F7F}" destId="{E037B4A3-4157-4476-822A-D82579619A2E}" srcOrd="0" destOrd="0" presId="urn:microsoft.com/office/officeart/2005/8/layout/chevron2"/>
    <dgm:cxn modelId="{91EAD1A4-6766-4C77-9B6C-36CF518F72BB}" srcId="{F1D7AD0B-B90B-4304-8B41-5DD569430686}" destId="{D522E2EC-5906-4D0B-B1C0-A028056063BA}" srcOrd="2" destOrd="0" parTransId="{F0987368-27C5-4128-B44C-DC9F7A9C0625}" sibTransId="{D5809893-C550-4C1F-A77D-770166973146}"/>
    <dgm:cxn modelId="{1A091AAB-C75D-4837-829C-931362B5D764}" type="presOf" srcId="{5D9831C7-EFC2-468E-930F-EF81F1B32C8C}" destId="{ADF48060-32BF-46B6-8A9C-5FD3114B0308}" srcOrd="0" destOrd="0" presId="urn:microsoft.com/office/officeart/2005/8/layout/chevron2"/>
    <dgm:cxn modelId="{59E660B3-C735-4A2C-9F27-86D254D61D13}" srcId="{531C8D34-A6B1-4DBC-B429-50D6B089360A}" destId="{EB1FB6BC-04FF-499F-A7E2-21055AF234ED}" srcOrd="0" destOrd="0" parTransId="{1E81970D-073A-45E6-890F-FE91E4FC5603}" sibTransId="{60BA8564-B37B-4FD8-80A2-67A1FFBAA254}"/>
    <dgm:cxn modelId="{6D9043BA-C080-4D77-AC58-820933DE7013}" type="presOf" srcId="{4A99A1B5-36CF-4ABF-BA44-B7C453AF80E1}" destId="{36409D4B-2E82-4199-9AC0-E70A29B07B7E}" srcOrd="0" destOrd="1" presId="urn:microsoft.com/office/officeart/2005/8/layout/chevron2"/>
    <dgm:cxn modelId="{68C344BD-9C29-4F5C-B192-FA165A18F8FF}" srcId="{531C8D34-A6B1-4DBC-B429-50D6B089360A}" destId="{68BE1476-A63F-4CC5-8906-25F8BDB7E28F}" srcOrd="1" destOrd="0" parTransId="{E523F2F7-C7DF-40CC-BE61-1A28EB50A200}" sibTransId="{149EC0D7-6E54-4F88-8105-13BC7106E39D}"/>
    <dgm:cxn modelId="{E2054ABE-1A94-4F95-960C-292020EDBDAA}" srcId="{F1D7AD0B-B90B-4304-8B41-5DD569430686}" destId="{3E491670-28B7-4B72-BDA1-484B134E6431}" srcOrd="1" destOrd="0" parTransId="{E08A7FED-F506-40BB-9637-6BF49307250C}" sibTransId="{98A51032-E776-48F1-8977-927C22D2FEFC}"/>
    <dgm:cxn modelId="{EE9351C8-8213-459F-A0A5-7DAE1793681C}" type="presOf" srcId="{B25FE461-0710-4CC8-82DF-B47FF0C3C8D7}" destId="{0F2A2853-3106-4EBE-88A4-A0CC23447A02}" srcOrd="0" destOrd="0" presId="urn:microsoft.com/office/officeart/2005/8/layout/chevron2"/>
    <dgm:cxn modelId="{26132FCE-DCD9-49D0-8870-E20CB63BD685}" type="presOf" srcId="{D522E2EC-5906-4D0B-B1C0-A028056063BA}" destId="{55B63BF2-A1B3-48A3-8334-89DFC159D2A9}" srcOrd="0" destOrd="2" presId="urn:microsoft.com/office/officeart/2005/8/layout/chevron2"/>
    <dgm:cxn modelId="{963C72D3-B197-4757-ACE6-2740BFE126BD}" srcId="{F1D7AD0B-B90B-4304-8B41-5DD569430686}" destId="{C2B57ED4-2DAE-4EB5-B9CD-C0143C32AB8C}" srcOrd="3" destOrd="0" parTransId="{2E87C3A9-C5ED-4653-AC91-0F689F32DCAD}" sibTransId="{0B3E1C6E-D406-4D1C-8A24-346D898C49EE}"/>
    <dgm:cxn modelId="{906F5DDB-E7ED-4829-8558-6D923727EDB5}" srcId="{5D9831C7-EFC2-468E-930F-EF81F1B32C8C}" destId="{531C8D34-A6B1-4DBC-B429-50D6B089360A}" srcOrd="3" destOrd="0" parTransId="{E2EB5947-3CF2-48A4-B1CC-009C39625B4D}" sibTransId="{82610C40-A9B3-4013-B610-1774AEE3EF7F}"/>
    <dgm:cxn modelId="{4C7911DD-3679-4055-86B6-8144E1C1D83A}" srcId="{09503F13-E291-46F5-A15D-48D28A21E3E4}" destId="{EC1D1B84-972E-4D73-957E-EF8C4747F250}" srcOrd="0" destOrd="0" parTransId="{607C2CA0-DE99-48A5-A4C0-EF43C544F347}" sibTransId="{95AC8115-59C9-4766-A74B-5DFE949B9715}"/>
    <dgm:cxn modelId="{F4DB85EA-15F2-4436-89B9-98E8ACECA469}" srcId="{5D9831C7-EFC2-468E-930F-EF81F1B32C8C}" destId="{09503F13-E291-46F5-A15D-48D28A21E3E4}" srcOrd="2" destOrd="0" parTransId="{0AAB5B39-3946-46CD-9E8B-7154BF2F99EA}" sibTransId="{4938C151-D328-4C8C-831D-A8B0A27CBF90}"/>
    <dgm:cxn modelId="{2AA1E3EE-6120-41CD-A413-4A371DF750B2}" type="presOf" srcId="{68BE1476-A63F-4CC5-8906-25F8BDB7E28F}" destId="{F36B74F3-E8C3-42E2-9AC1-268CBEEB2870}" srcOrd="0" destOrd="1" presId="urn:microsoft.com/office/officeart/2005/8/layout/chevron2"/>
    <dgm:cxn modelId="{753C30FB-6F63-4E35-AA25-0A959EF58C77}" srcId="{EA558832-E1AE-47C2-86ED-700959744D1C}" destId="{B9656CB6-FB03-4E94-B9EC-2516A2817F7F}" srcOrd="0" destOrd="0" parTransId="{CC8C2D3E-184A-43A9-B39C-E0E6A4FC4078}" sibTransId="{AA54FD2A-1FE3-4EAA-8E49-17924076F7FC}"/>
    <dgm:cxn modelId="{BA5BF2FF-0B80-4779-8DA2-354BF7CB4CE0}" srcId="{F1D7AD0B-B90B-4304-8B41-5DD569430686}" destId="{5E3B5539-3C0B-4388-9DF4-D433D04B2E0C}" srcOrd="0" destOrd="0" parTransId="{5E6D25B6-B847-42AB-AD29-B06C096BDAF1}" sibTransId="{8F65769B-6032-40C7-9921-6D72B48DD2BD}"/>
    <dgm:cxn modelId="{D5ABBB89-AE3F-40AF-B762-25FF6E119BE4}" type="presParOf" srcId="{ADF48060-32BF-46B6-8A9C-5FD3114B0308}" destId="{C39F2C43-16E0-47CE-A3A8-82286A7C97B0}" srcOrd="0" destOrd="0" presId="urn:microsoft.com/office/officeart/2005/8/layout/chevron2"/>
    <dgm:cxn modelId="{A8142436-687D-4F4A-9C1E-1A54C56B6C8C}" type="presParOf" srcId="{C39F2C43-16E0-47CE-A3A8-82286A7C97B0}" destId="{FED3F7F2-1918-4BFF-8E35-903A8C6FD190}" srcOrd="0" destOrd="0" presId="urn:microsoft.com/office/officeart/2005/8/layout/chevron2"/>
    <dgm:cxn modelId="{FC8D529B-9463-4A1A-BFDD-69BF979AD306}" type="presParOf" srcId="{C39F2C43-16E0-47CE-A3A8-82286A7C97B0}" destId="{E037B4A3-4157-4476-822A-D82579619A2E}" srcOrd="1" destOrd="0" presId="urn:microsoft.com/office/officeart/2005/8/layout/chevron2"/>
    <dgm:cxn modelId="{DFA5F0C4-3571-41DF-A1A7-7DF0F4CACD99}" type="presParOf" srcId="{ADF48060-32BF-46B6-8A9C-5FD3114B0308}" destId="{88E12ADE-36D4-41D9-AEF8-11FB6A73302E}" srcOrd="1" destOrd="0" presId="urn:microsoft.com/office/officeart/2005/8/layout/chevron2"/>
    <dgm:cxn modelId="{7728FDE4-7D75-4D7C-A97E-77044AD36846}" type="presParOf" srcId="{ADF48060-32BF-46B6-8A9C-5FD3114B0308}" destId="{9C857BD2-5B6E-4B23-8BF9-9B529A665F00}" srcOrd="2" destOrd="0" presId="urn:microsoft.com/office/officeart/2005/8/layout/chevron2"/>
    <dgm:cxn modelId="{4511766B-4C3B-41F1-8347-D5B489D28CD3}" type="presParOf" srcId="{9C857BD2-5B6E-4B23-8BF9-9B529A665F00}" destId="{0F2A2853-3106-4EBE-88A4-A0CC23447A02}" srcOrd="0" destOrd="0" presId="urn:microsoft.com/office/officeart/2005/8/layout/chevron2"/>
    <dgm:cxn modelId="{4FC19D85-250B-411A-9D0D-11982E1B5F0E}" type="presParOf" srcId="{9C857BD2-5B6E-4B23-8BF9-9B529A665F00}" destId="{36409D4B-2E82-4199-9AC0-E70A29B07B7E}" srcOrd="1" destOrd="0" presId="urn:microsoft.com/office/officeart/2005/8/layout/chevron2"/>
    <dgm:cxn modelId="{058632AB-8C14-413C-B47D-10E73017B090}" type="presParOf" srcId="{ADF48060-32BF-46B6-8A9C-5FD3114B0308}" destId="{945B5AAA-3ED4-4213-B11C-B74338F462A5}" srcOrd="3" destOrd="0" presId="urn:microsoft.com/office/officeart/2005/8/layout/chevron2"/>
    <dgm:cxn modelId="{4947395B-2742-4868-8431-400D5CB9DC2C}" type="presParOf" srcId="{ADF48060-32BF-46B6-8A9C-5FD3114B0308}" destId="{A2CE63AD-0E97-4CFE-94DE-0DD78081A92F}" srcOrd="4" destOrd="0" presId="urn:microsoft.com/office/officeart/2005/8/layout/chevron2"/>
    <dgm:cxn modelId="{F72A026E-7A3C-4483-B003-E4337EB0DBF4}" type="presParOf" srcId="{A2CE63AD-0E97-4CFE-94DE-0DD78081A92F}" destId="{19E80AD7-6614-4503-B8AF-CB7347357FFA}" srcOrd="0" destOrd="0" presId="urn:microsoft.com/office/officeart/2005/8/layout/chevron2"/>
    <dgm:cxn modelId="{5EB3FCCE-7122-4F14-AB30-772B1C53D15B}" type="presParOf" srcId="{A2CE63AD-0E97-4CFE-94DE-0DD78081A92F}" destId="{41900888-18D8-4799-8FB6-22226D189C7C}" srcOrd="1" destOrd="0" presId="urn:microsoft.com/office/officeart/2005/8/layout/chevron2"/>
    <dgm:cxn modelId="{E3A746F4-0681-4683-860D-93FC1264CE41}" type="presParOf" srcId="{ADF48060-32BF-46B6-8A9C-5FD3114B0308}" destId="{0DAC02E4-6B3D-487D-93BC-5F4BBBF1208D}" srcOrd="5" destOrd="0" presId="urn:microsoft.com/office/officeart/2005/8/layout/chevron2"/>
    <dgm:cxn modelId="{37EBD4F0-F5A7-4F11-829F-783035383440}" type="presParOf" srcId="{ADF48060-32BF-46B6-8A9C-5FD3114B0308}" destId="{15F9C861-33CB-4615-9C7C-9DBABCB35739}" srcOrd="6" destOrd="0" presId="urn:microsoft.com/office/officeart/2005/8/layout/chevron2"/>
    <dgm:cxn modelId="{4FA9E526-8310-42ED-AC60-01B52014E278}" type="presParOf" srcId="{15F9C861-33CB-4615-9C7C-9DBABCB35739}" destId="{74913B9F-E1DD-421D-A873-E12F4BA16867}" srcOrd="0" destOrd="0" presId="urn:microsoft.com/office/officeart/2005/8/layout/chevron2"/>
    <dgm:cxn modelId="{8D3CF265-17A6-49F3-AEAF-47804F6B1723}" type="presParOf" srcId="{15F9C861-33CB-4615-9C7C-9DBABCB35739}" destId="{F36B74F3-E8C3-42E2-9AC1-268CBEEB2870}" srcOrd="1" destOrd="0" presId="urn:microsoft.com/office/officeart/2005/8/layout/chevron2"/>
    <dgm:cxn modelId="{B9FF94AC-B60E-4553-95B6-E249E433F92B}" type="presParOf" srcId="{ADF48060-32BF-46B6-8A9C-5FD3114B0308}" destId="{0B285447-453B-40A9-A0C1-3EB30F26FB35}" srcOrd="7" destOrd="0" presId="urn:microsoft.com/office/officeart/2005/8/layout/chevron2"/>
    <dgm:cxn modelId="{BC237821-91D6-480D-9532-5400D6D22FA9}" type="presParOf" srcId="{ADF48060-32BF-46B6-8A9C-5FD3114B0308}" destId="{C5F8F05C-ED0B-484A-9F75-F87F8F6A6CD1}" srcOrd="8" destOrd="0" presId="urn:microsoft.com/office/officeart/2005/8/layout/chevron2"/>
    <dgm:cxn modelId="{B92021A5-A61D-4059-8E02-2653AADB5589}" type="presParOf" srcId="{C5F8F05C-ED0B-484A-9F75-F87F8F6A6CD1}" destId="{D5ACF616-D578-4943-866C-ED9410C3E934}" srcOrd="0" destOrd="0" presId="urn:microsoft.com/office/officeart/2005/8/layout/chevron2"/>
    <dgm:cxn modelId="{2413C9F0-788D-407E-A625-467A4FBE549A}" type="presParOf" srcId="{C5F8F05C-ED0B-484A-9F75-F87F8F6A6CD1}" destId="{55B63BF2-A1B3-48A3-8334-89DFC159D2A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F7F2-1918-4BFF-8E35-903A8C6FD190}">
      <dsp:nvSpPr>
        <dsp:cNvPr id="0" name=""/>
        <dsp:cNvSpPr/>
      </dsp:nvSpPr>
      <dsp:spPr>
        <a:xfrm rot="5400000">
          <a:off x="-169504" y="172251"/>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Project Scope</a:t>
          </a:r>
          <a:endParaRPr lang="en-US" sz="1100" kern="1200"/>
        </a:p>
      </dsp:txBody>
      <dsp:txXfrm rot="-5400000">
        <a:off x="2" y="398257"/>
        <a:ext cx="791021" cy="339010"/>
      </dsp:txXfrm>
    </dsp:sp>
    <dsp:sp modelId="{E037B4A3-4157-4476-822A-D82579619A2E}">
      <dsp:nvSpPr>
        <dsp:cNvPr id="0" name=""/>
        <dsp:cNvSpPr/>
      </dsp:nvSpPr>
      <dsp:spPr>
        <a:xfrm rot="5400000">
          <a:off x="3128823" y="-2335054"/>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NCAA Men's Basketball</a:t>
          </a:r>
          <a:endParaRPr lang="en-US" sz="1000" kern="1200"/>
        </a:p>
        <a:p>
          <a:pPr marL="114300" lvl="2" indent="-57150" algn="l" defTabSz="444500" rtl="0">
            <a:lnSpc>
              <a:spcPct val="90000"/>
            </a:lnSpc>
            <a:spcBef>
              <a:spcPct val="0"/>
            </a:spcBef>
            <a:spcAft>
              <a:spcPct val="15000"/>
            </a:spcAft>
            <a:buChar char="•"/>
          </a:pPr>
          <a:r>
            <a:rPr lang="en-US" sz="1000" kern="1200">
              <a:latin typeface="Arial" panose="020B0604020202020204"/>
            </a:rPr>
            <a:t>Predicting Win Probability </a:t>
          </a:r>
        </a:p>
        <a:p>
          <a:pPr marL="114300" lvl="2" indent="-57150" algn="l" defTabSz="444500" rtl="0">
            <a:lnSpc>
              <a:spcPct val="90000"/>
            </a:lnSpc>
            <a:spcBef>
              <a:spcPct val="0"/>
            </a:spcBef>
            <a:spcAft>
              <a:spcPct val="15000"/>
            </a:spcAft>
            <a:buChar char="•"/>
          </a:pPr>
          <a:r>
            <a:rPr lang="en-US" sz="1000" kern="1200">
              <a:latin typeface="Arial" panose="020B0604020202020204"/>
            </a:rPr>
            <a:t>Predicting Attendance</a:t>
          </a:r>
        </a:p>
      </dsp:txBody>
      <dsp:txXfrm rot="-5400000">
        <a:off x="791022" y="38603"/>
        <a:ext cx="5374267" cy="662808"/>
      </dsp:txXfrm>
    </dsp:sp>
    <dsp:sp modelId="{0F2A2853-3106-4EBE-88A4-A0CC23447A02}">
      <dsp:nvSpPr>
        <dsp:cNvPr id="0" name=""/>
        <dsp:cNvSpPr/>
      </dsp:nvSpPr>
      <dsp:spPr>
        <a:xfrm rot="5400000">
          <a:off x="-169504" y="1185625"/>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Preparation</a:t>
          </a:r>
          <a:endParaRPr lang="en-US" sz="1100" kern="1200"/>
        </a:p>
      </dsp:txBody>
      <dsp:txXfrm rot="-5400000">
        <a:off x="2" y="1411631"/>
        <a:ext cx="791021" cy="339010"/>
      </dsp:txXfrm>
    </dsp:sp>
    <dsp:sp modelId="{36409D4B-2E82-4199-9AC0-E70A29B07B7E}">
      <dsp:nvSpPr>
        <dsp:cNvPr id="0" name=""/>
        <dsp:cNvSpPr/>
      </dsp:nvSpPr>
      <dsp:spPr>
        <a:xfrm rot="5400000">
          <a:off x="3128823" y="-1321680"/>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Data collection from disparate sources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Data quality checks</a:t>
          </a:r>
        </a:p>
        <a:p>
          <a:pPr marL="57150" lvl="1" indent="-57150" algn="l" defTabSz="444500" rtl="0">
            <a:lnSpc>
              <a:spcPct val="90000"/>
            </a:lnSpc>
            <a:spcBef>
              <a:spcPct val="0"/>
            </a:spcBef>
            <a:spcAft>
              <a:spcPct val="15000"/>
            </a:spcAft>
            <a:buChar char="•"/>
          </a:pPr>
          <a:r>
            <a:rPr lang="en-US" sz="1000" kern="1200">
              <a:latin typeface="Arial" panose="020B0604020202020204"/>
            </a:rPr>
            <a:t>Feature engineering</a:t>
          </a:r>
        </a:p>
      </dsp:txBody>
      <dsp:txXfrm rot="-5400000">
        <a:off x="791022" y="1051977"/>
        <a:ext cx="5374267" cy="662808"/>
      </dsp:txXfrm>
    </dsp:sp>
    <dsp:sp modelId="{19E80AD7-6614-4503-B8AF-CB7347357FFA}">
      <dsp:nvSpPr>
        <dsp:cNvPr id="0" name=""/>
        <dsp:cNvSpPr/>
      </dsp:nvSpPr>
      <dsp:spPr>
        <a:xfrm rot="5400000">
          <a:off x="-169504" y="2199000"/>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Analysis</a:t>
          </a:r>
          <a:endParaRPr lang="en-US" sz="1100" kern="1200"/>
        </a:p>
      </dsp:txBody>
      <dsp:txXfrm rot="-5400000">
        <a:off x="2" y="2425006"/>
        <a:ext cx="791021" cy="339010"/>
      </dsp:txXfrm>
    </dsp:sp>
    <dsp:sp modelId="{41900888-18D8-4799-8FB6-22226D189C7C}">
      <dsp:nvSpPr>
        <dsp:cNvPr id="0" name=""/>
        <dsp:cNvSpPr/>
      </dsp:nvSpPr>
      <dsp:spPr>
        <a:xfrm rot="5400000">
          <a:off x="3128823" y="-308306"/>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Correlation analysis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Principal component analysis</a:t>
          </a:r>
        </a:p>
      </dsp:txBody>
      <dsp:txXfrm rot="-5400000">
        <a:off x="791022" y="2065351"/>
        <a:ext cx="5374267" cy="662808"/>
      </dsp:txXfrm>
    </dsp:sp>
    <dsp:sp modelId="{74913B9F-E1DD-421D-A873-E12F4BA16867}">
      <dsp:nvSpPr>
        <dsp:cNvPr id="0" name=""/>
        <dsp:cNvSpPr/>
      </dsp:nvSpPr>
      <dsp:spPr>
        <a:xfrm rot="5400000">
          <a:off x="-169504" y="3212374"/>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Model Building</a:t>
          </a:r>
        </a:p>
      </dsp:txBody>
      <dsp:txXfrm rot="-5400000">
        <a:off x="2" y="3438380"/>
        <a:ext cx="791021" cy="339010"/>
      </dsp:txXfrm>
    </dsp:sp>
    <dsp:sp modelId="{F36B74F3-E8C3-42E2-9AC1-268CBEEB2870}">
      <dsp:nvSpPr>
        <dsp:cNvPr id="0" name=""/>
        <dsp:cNvSpPr/>
      </dsp:nvSpPr>
      <dsp:spPr>
        <a:xfrm rot="5400000">
          <a:off x="3128823" y="705068"/>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Linear regression</a:t>
          </a:r>
        </a:p>
        <a:p>
          <a:pPr marL="57150" lvl="1" indent="-57150" algn="l" defTabSz="444500" rtl="0">
            <a:lnSpc>
              <a:spcPct val="90000"/>
            </a:lnSpc>
            <a:spcBef>
              <a:spcPct val="0"/>
            </a:spcBef>
            <a:spcAft>
              <a:spcPct val="15000"/>
            </a:spcAft>
            <a:buChar char="•"/>
          </a:pPr>
          <a:r>
            <a:rPr lang="en-US" sz="1000" kern="1200">
              <a:latin typeface="Arial" panose="020B0604020202020204"/>
            </a:rPr>
            <a:t>Decision trees</a:t>
          </a:r>
        </a:p>
      </dsp:txBody>
      <dsp:txXfrm rot="-5400000">
        <a:off x="791022" y="3078725"/>
        <a:ext cx="5374267" cy="662808"/>
      </dsp:txXfrm>
    </dsp:sp>
    <dsp:sp modelId="{D5ACF616-D578-4943-866C-ED9410C3E934}">
      <dsp:nvSpPr>
        <dsp:cNvPr id="0" name=""/>
        <dsp:cNvSpPr/>
      </dsp:nvSpPr>
      <dsp:spPr>
        <a:xfrm rot="5400000">
          <a:off x="-169504" y="4225748"/>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Arial" panose="020B0604020202020204"/>
            </a:rPr>
            <a:t>Validation</a:t>
          </a:r>
        </a:p>
      </dsp:txBody>
      <dsp:txXfrm rot="-5400000">
        <a:off x="2" y="4451754"/>
        <a:ext cx="791021" cy="339010"/>
      </dsp:txXfrm>
    </dsp:sp>
    <dsp:sp modelId="{55B63BF2-A1B3-48A3-8334-89DFC159D2A9}">
      <dsp:nvSpPr>
        <dsp:cNvPr id="0" name=""/>
        <dsp:cNvSpPr/>
      </dsp:nvSpPr>
      <dsp:spPr>
        <a:xfrm rot="5400000">
          <a:off x="3128823" y="1718442"/>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t>Evaluating these models and features through appropriate performance metrics </a:t>
          </a:r>
          <a:endParaRPr lang="en-US" sz="1000" kern="1200">
            <a:latin typeface="Arial" panose="020B0604020202020204"/>
          </a:endParaRPr>
        </a:p>
        <a:p>
          <a:pPr marL="57150" lvl="1" indent="-57150" algn="l" defTabSz="444500">
            <a:lnSpc>
              <a:spcPct val="90000"/>
            </a:lnSpc>
            <a:spcBef>
              <a:spcPct val="0"/>
            </a:spcBef>
            <a:spcAft>
              <a:spcPct val="15000"/>
            </a:spcAft>
            <a:buChar char="•"/>
          </a:pPr>
          <a:r>
            <a:rPr lang="en-US" sz="1000" kern="1200"/>
            <a:t>MSE for predicting attendance</a:t>
          </a:r>
        </a:p>
        <a:p>
          <a:pPr marL="57150" lvl="1" indent="-57150" algn="l" defTabSz="444500">
            <a:lnSpc>
              <a:spcPct val="90000"/>
            </a:lnSpc>
            <a:spcBef>
              <a:spcPct val="0"/>
            </a:spcBef>
            <a:spcAft>
              <a:spcPct val="15000"/>
            </a:spcAft>
            <a:buChar char="•"/>
          </a:pPr>
          <a:r>
            <a:rPr lang="en-US" sz="1000" kern="1200"/>
            <a:t>Accuracy, Recall, Precision, etc for predicting Win/Loss</a:t>
          </a:r>
        </a:p>
        <a:p>
          <a:pPr marL="57150" lvl="1" indent="-57150" algn="l" defTabSz="444500">
            <a:lnSpc>
              <a:spcPct val="90000"/>
            </a:lnSpc>
            <a:spcBef>
              <a:spcPct val="0"/>
            </a:spcBef>
            <a:spcAft>
              <a:spcPct val="15000"/>
            </a:spcAft>
            <a:buChar char="•"/>
          </a:pPr>
          <a:endParaRPr lang="en-US" sz="1000" kern="1200">
            <a:latin typeface="Arial" panose="020B0604020202020204"/>
          </a:endParaRPr>
        </a:p>
      </dsp:txBody>
      <dsp:txXfrm rot="-5400000">
        <a:off x="791022" y="4092099"/>
        <a:ext cx="5374267" cy="6628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334BF-A572-443E-91A9-70413F3A6B6F}" type="datetimeFigureOut">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044B7-1F0D-4336-BA07-2497468F9579}" type="slidenum">
              <a:t>‹#›</a:t>
            </a:fld>
            <a:endParaRPr lang="en-US"/>
          </a:p>
        </p:txBody>
      </p:sp>
    </p:spTree>
    <p:extLst>
      <p:ext uri="{BB962C8B-B14F-4D97-AF65-F5344CB8AC3E}">
        <p14:creationId xmlns:p14="http://schemas.microsoft.com/office/powerpoint/2010/main" val="175150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lbenz730/ncaahoop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hoopr.sportsdataverse.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3</a:t>
            </a:fld>
            <a:endParaRPr lang="en-US"/>
          </a:p>
        </p:txBody>
      </p:sp>
    </p:spTree>
    <p:extLst>
      <p:ext uri="{BB962C8B-B14F-4D97-AF65-F5344CB8AC3E}">
        <p14:creationId xmlns:p14="http://schemas.microsoft.com/office/powerpoint/2010/main" val="38487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13</a:t>
            </a:fld>
            <a:endParaRPr lang="en-US"/>
          </a:p>
        </p:txBody>
      </p:sp>
    </p:spTree>
    <p:extLst>
      <p:ext uri="{BB962C8B-B14F-4D97-AF65-F5344CB8AC3E}">
        <p14:creationId xmlns:p14="http://schemas.microsoft.com/office/powerpoint/2010/main" val="2401427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200">
                <a:latin typeface="Roboto"/>
                <a:ea typeface="Roboto"/>
                <a:cs typeface="Roboto"/>
              </a:rPr>
              <a:t>We started out expecting our primary dataset for game predictions to be using the </a:t>
            </a:r>
            <a:r>
              <a:rPr lang="en-US" sz="1200" err="1">
                <a:latin typeface="Roboto"/>
                <a:ea typeface="Roboto"/>
                <a:cs typeface="Roboto"/>
              </a:rPr>
              <a:t>ncaaHoopR</a:t>
            </a:r>
            <a:r>
              <a:rPr lang="en-US" sz="1200">
                <a:latin typeface="Roboto"/>
                <a:ea typeface="Roboto"/>
                <a:cs typeface="Roboto"/>
              </a:rPr>
              <a:t> package from </a:t>
            </a:r>
            <a:r>
              <a:rPr lang="en-US" sz="1200">
                <a:latin typeface="Roboto"/>
                <a:ea typeface="Roboto"/>
                <a:cs typeface="Roboto"/>
                <a:hlinkClick r:id="rId3"/>
              </a:rPr>
              <a:t>https://github.com/lbenz730/ncaahoopR</a:t>
            </a:r>
            <a:r>
              <a:rPr lang="en-US" sz="1200">
                <a:latin typeface="Roboto"/>
                <a:ea typeface="Roboto"/>
                <a:cs typeface="Roboto"/>
              </a:rPr>
              <a:t>.  </a:t>
            </a:r>
          </a:p>
          <a:p>
            <a:pPr>
              <a:lnSpc>
                <a:spcPct val="100000"/>
              </a:lnSpc>
              <a:spcBef>
                <a:spcPts val="0"/>
              </a:spcBef>
            </a:pPr>
            <a:r>
              <a:rPr lang="en-US" sz="1200">
                <a:latin typeface="Roboto"/>
                <a:ea typeface="Roboto"/>
                <a:cs typeface="Roboto"/>
              </a:rPr>
              <a:t>We discovered that we experience long running times for data ingestion.  </a:t>
            </a:r>
          </a:p>
          <a:p>
            <a:pPr>
              <a:lnSpc>
                <a:spcPct val="100000"/>
              </a:lnSpc>
              <a:spcBef>
                <a:spcPts val="0"/>
              </a:spcBef>
            </a:pPr>
            <a:r>
              <a:rPr lang="en-US" sz="1200">
                <a:latin typeface="Roboto"/>
                <a:ea typeface="Roboto"/>
                <a:cs typeface="Roboto"/>
              </a:rPr>
              <a:t>We pivoted to a different package </a:t>
            </a:r>
            <a:r>
              <a:rPr lang="en-US" sz="1200" err="1">
                <a:latin typeface="Roboto"/>
                <a:ea typeface="Roboto"/>
                <a:cs typeface="Roboto"/>
              </a:rPr>
              <a:t>hoopR</a:t>
            </a:r>
            <a:r>
              <a:rPr lang="en-US" sz="1200">
                <a:latin typeface="Roboto"/>
                <a:ea typeface="Roboto"/>
                <a:cs typeface="Roboto"/>
              </a:rPr>
              <a:t> which sources data from </a:t>
            </a:r>
            <a:r>
              <a:rPr lang="en-US" sz="1200" err="1">
                <a:latin typeface="Roboto"/>
                <a:ea typeface="Roboto"/>
                <a:cs typeface="Roboto"/>
              </a:rPr>
              <a:t>kenpom</a:t>
            </a:r>
            <a:r>
              <a:rPr lang="en-US" sz="1200">
                <a:latin typeface="Roboto"/>
                <a:ea typeface="Roboto"/>
                <a:cs typeface="Roboto"/>
              </a:rPr>
              <a:t> data, </a:t>
            </a:r>
            <a:r>
              <a:rPr lang="en-US" sz="1200" err="1">
                <a:latin typeface="Roboto"/>
                <a:ea typeface="Roboto"/>
                <a:cs typeface="Roboto"/>
                <a:hlinkClick r:id="rId4"/>
              </a:rPr>
              <a:t>hoopR</a:t>
            </a:r>
            <a:r>
              <a:rPr lang="en-US" sz="1200">
                <a:latin typeface="Roboto"/>
                <a:ea typeface="Roboto"/>
                <a:cs typeface="Roboto"/>
                <a:hlinkClick r:id="rId4"/>
              </a:rPr>
              <a:t> • Data and Tools for Men's Basketball • </a:t>
            </a:r>
            <a:r>
              <a:rPr lang="en-US" sz="1200" err="1">
                <a:latin typeface="Roboto"/>
                <a:ea typeface="Roboto"/>
                <a:cs typeface="Roboto"/>
                <a:hlinkClick r:id="rId4"/>
              </a:rPr>
              <a:t>hoopR</a:t>
            </a:r>
            <a:r>
              <a:rPr lang="en-US" sz="1200">
                <a:latin typeface="Roboto"/>
                <a:ea typeface="Roboto"/>
                <a:cs typeface="Roboto"/>
                <a:hlinkClick r:id="rId4"/>
              </a:rPr>
              <a:t> (sportsdataverse.org)</a:t>
            </a:r>
            <a:r>
              <a:rPr lang="en-US" sz="1200">
                <a:latin typeface="Roboto"/>
                <a:ea typeface="Roboto"/>
                <a:cs typeface="Roboto"/>
              </a:rPr>
              <a:t>.</a:t>
            </a:r>
          </a:p>
          <a:p>
            <a:pPr>
              <a:lnSpc>
                <a:spcPct val="100000"/>
              </a:lnSpc>
              <a:spcBef>
                <a:spcPts val="0"/>
              </a:spcBef>
            </a:pPr>
            <a:endParaRPr lang="en-US" sz="1200">
              <a:latin typeface="Roboto"/>
              <a:ea typeface="Roboto"/>
              <a:cs typeface="Roboto"/>
            </a:endParaRPr>
          </a:p>
          <a:p>
            <a:pPr>
              <a:lnSpc>
                <a:spcPct val="100000"/>
              </a:lnSpc>
              <a:spcBef>
                <a:spcPts val="0"/>
              </a:spcBef>
            </a:pPr>
            <a:r>
              <a:rPr lang="en-US" sz="1200">
                <a:latin typeface="Roboto"/>
                <a:ea typeface="Roboto"/>
                <a:cs typeface="Roboto"/>
              </a:rPr>
              <a:t>Missing Prediction Data – This gives us an opportunity to evaluate and implement various strategies for handling this missing data.  Going forward, we will investigate throwing out records with missing prediction data or imputing these values (random value, mean, mode, </a:t>
            </a:r>
            <a:r>
              <a:rPr lang="en-US" sz="1200" err="1">
                <a:latin typeface="Roboto"/>
                <a:ea typeface="Roboto"/>
                <a:cs typeface="Roboto"/>
              </a:rPr>
              <a:t>etc</a:t>
            </a:r>
            <a:r>
              <a:rPr lang="en-US" sz="1200">
                <a:latin typeface="Roboto"/>
                <a:ea typeface="Roboto"/>
                <a:cs typeface="Roboto"/>
              </a:rPr>
              <a:t>)</a:t>
            </a:r>
          </a:p>
          <a:p>
            <a:endParaRPr lang="en-US"/>
          </a:p>
        </p:txBody>
      </p:sp>
      <p:sp>
        <p:nvSpPr>
          <p:cNvPr id="4" name="Slide Number Placeholder 3"/>
          <p:cNvSpPr>
            <a:spLocks noGrp="1"/>
          </p:cNvSpPr>
          <p:nvPr>
            <p:ph type="sldNum" sz="quarter" idx="5"/>
          </p:nvPr>
        </p:nvSpPr>
        <p:spPr/>
        <p:txBody>
          <a:bodyPr/>
          <a:lstStyle/>
          <a:p>
            <a:fld id="{020044B7-1F0D-4336-BA07-2497468F9579}" type="slidenum">
              <a:rPr lang="en-US" smtClean="0"/>
              <a:t>15</a:t>
            </a:fld>
            <a:endParaRPr lang="en-US"/>
          </a:p>
        </p:txBody>
      </p:sp>
    </p:spTree>
    <p:extLst>
      <p:ext uri="{BB962C8B-B14F-4D97-AF65-F5344CB8AC3E}">
        <p14:creationId xmlns:p14="http://schemas.microsoft.com/office/powerpoint/2010/main" val="3931761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24</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28</a:t>
            </a:fld>
            <a:endParaRPr lang="en-US"/>
          </a:p>
        </p:txBody>
      </p:sp>
    </p:spTree>
    <p:extLst>
      <p:ext uri="{BB962C8B-B14F-4D97-AF65-F5344CB8AC3E}">
        <p14:creationId xmlns:p14="http://schemas.microsoft.com/office/powerpoint/2010/main" val="200149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4</a:t>
            </a:fld>
            <a:endParaRPr lang="en-US"/>
          </a:p>
        </p:txBody>
      </p:sp>
    </p:spTree>
    <p:extLst>
      <p:ext uri="{BB962C8B-B14F-4D97-AF65-F5344CB8AC3E}">
        <p14:creationId xmlns:p14="http://schemas.microsoft.com/office/powerpoint/2010/main" val="2886191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5</a:t>
            </a:fld>
            <a:endParaRPr lang="en-US"/>
          </a:p>
        </p:txBody>
      </p:sp>
    </p:spTree>
    <p:extLst>
      <p:ext uri="{BB962C8B-B14F-4D97-AF65-F5344CB8AC3E}">
        <p14:creationId xmlns:p14="http://schemas.microsoft.com/office/powerpoint/2010/main" val="340132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6</a:t>
            </a:fld>
            <a:endParaRPr lang="en-US"/>
          </a:p>
        </p:txBody>
      </p:sp>
    </p:spTree>
    <p:extLst>
      <p:ext uri="{BB962C8B-B14F-4D97-AF65-F5344CB8AC3E}">
        <p14:creationId xmlns:p14="http://schemas.microsoft.com/office/powerpoint/2010/main" val="44408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7</a:t>
            </a:fld>
            <a:endParaRPr lang="en-US"/>
          </a:p>
        </p:txBody>
      </p:sp>
    </p:spTree>
    <p:extLst>
      <p:ext uri="{BB962C8B-B14F-4D97-AF65-F5344CB8AC3E}">
        <p14:creationId xmlns:p14="http://schemas.microsoft.com/office/powerpoint/2010/main" val="637963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8</a:t>
            </a:fld>
            <a:endParaRPr lang="en-US"/>
          </a:p>
        </p:txBody>
      </p:sp>
    </p:spTree>
    <p:extLst>
      <p:ext uri="{BB962C8B-B14F-4D97-AF65-F5344CB8AC3E}">
        <p14:creationId xmlns:p14="http://schemas.microsoft.com/office/powerpoint/2010/main" val="4009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9</a:t>
            </a:fld>
            <a:endParaRPr lang="en-US"/>
          </a:p>
        </p:txBody>
      </p:sp>
    </p:spTree>
    <p:extLst>
      <p:ext uri="{BB962C8B-B14F-4D97-AF65-F5344CB8AC3E}">
        <p14:creationId xmlns:p14="http://schemas.microsoft.com/office/powerpoint/2010/main" val="380768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10</a:t>
            </a:fld>
            <a:endParaRPr lang="en-US"/>
          </a:p>
        </p:txBody>
      </p:sp>
    </p:spTree>
    <p:extLst>
      <p:ext uri="{BB962C8B-B14F-4D97-AF65-F5344CB8AC3E}">
        <p14:creationId xmlns:p14="http://schemas.microsoft.com/office/powerpoint/2010/main" val="421425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12</a:t>
            </a:fld>
            <a:endParaRPr lang="en-US"/>
          </a:p>
        </p:txBody>
      </p:sp>
    </p:spTree>
    <p:extLst>
      <p:ext uri="{BB962C8B-B14F-4D97-AF65-F5344CB8AC3E}">
        <p14:creationId xmlns:p14="http://schemas.microsoft.com/office/powerpoint/2010/main" val="419451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31749308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97817571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5384023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76739125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4/9/2023</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4/9/2023</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hyperlink" Target="https://support.google.com/youtube/answer/157177?hl=en&amp;co=GENIE.Platform%3DDesktop"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svg"/><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latin typeface="Roboto"/>
                <a:ea typeface="Roboto"/>
                <a:cs typeface="Roboto"/>
              </a:rPr>
              <a:t>Management Madness</a:t>
            </a:r>
            <a:endParaRPr lang="en-US"/>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vert="horz" lIns="91440" tIns="45720" rIns="91440" bIns="45720" rtlCol="0" anchor="t">
            <a:normAutofit/>
          </a:bodyPr>
          <a:lstStyle/>
          <a:p>
            <a:r>
              <a:rPr lang="en-US">
                <a:cs typeface="Arial"/>
              </a:rPr>
              <a:t>Team 15 Project Proposal</a:t>
            </a:r>
            <a:endParaRPr lang="en-US"/>
          </a:p>
        </p:txBody>
      </p:sp>
    </p:spTree>
    <p:extLst>
      <p:ext uri="{BB962C8B-B14F-4D97-AF65-F5344CB8AC3E}">
        <p14:creationId xmlns:p14="http://schemas.microsoft.com/office/powerpoint/2010/main" val="409038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1065762" y="4169017"/>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1075531" y="3190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1936917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376919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377031" y="515937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18384453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7901781" y="511968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7909718" y="4127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7901781" y="31353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7901781" y="2127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7909717" y="11509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7183436" y="1067593"/>
            <a:ext cx="801688"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aphicFrame>
        <p:nvGraphicFramePr>
          <p:cNvPr id="58" name="Diagram 58">
            <a:extLst>
              <a:ext uri="{FF2B5EF4-FFF2-40B4-BE49-F238E27FC236}">
                <a16:creationId xmlns:a16="http://schemas.microsoft.com/office/drawing/2014/main" id="{1A9F8301-60D6-732E-0820-E5A25644D8B5}"/>
              </a:ext>
            </a:extLst>
          </p:cNvPr>
          <p:cNvGraphicFramePr/>
          <p:nvPr>
            <p:extLst>
              <p:ext uri="{D42A27DB-BD31-4B8C-83A1-F6EECF244321}">
                <p14:modId xmlns:p14="http://schemas.microsoft.com/office/powerpoint/2010/main" val="2656191038"/>
              </p:ext>
            </p:extLst>
          </p:nvPr>
        </p:nvGraphicFramePr>
        <p:xfrm>
          <a:off x="458932" y="1224148"/>
          <a:ext cx="6201145" cy="5189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ED95B3C-625E-4F0D-78D8-D921A954DF27}"/>
              </a:ext>
            </a:extLst>
          </p:cNvPr>
          <p:cNvGrpSpPr/>
          <p:nvPr/>
        </p:nvGrpSpPr>
        <p:grpSpPr>
          <a:xfrm>
            <a:off x="7171532" y="1150937"/>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7147719" y="2127250"/>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7187406" y="3135312"/>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7195344" y="4127500"/>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7195344" y="5119687"/>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623690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BE4D9-BEA7-DFDD-8B6D-382C4113346C}"/>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sp>
        <p:nvSpPr>
          <p:cNvPr id="2" name="TextBox 1">
            <a:extLst>
              <a:ext uri="{FF2B5EF4-FFF2-40B4-BE49-F238E27FC236}">
                <a16:creationId xmlns:a16="http://schemas.microsoft.com/office/drawing/2014/main" id="{837508A2-A3AE-17AE-8C69-7A7217BCF36A}"/>
              </a:ext>
            </a:extLst>
          </p:cNvPr>
          <p:cNvSpPr txBox="1"/>
          <p:nvPr/>
        </p:nvSpPr>
        <p:spPr>
          <a:xfrm>
            <a:off x="383723" y="1513116"/>
            <a:ext cx="11329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latin typeface="Roboto"/>
                <a:ea typeface="Roboto"/>
                <a:cs typeface="Roboto"/>
              </a:rPr>
              <a:t>The NCAA March Madness tournament is a popular event that attracts millions of viewers and generates significant revenue from sports betting.</a:t>
            </a:r>
          </a:p>
          <a:p>
            <a:pPr>
              <a:buChar char="•"/>
            </a:pPr>
            <a:endParaRPr lang="en-US" sz="2400">
              <a:latin typeface="Roboto"/>
              <a:ea typeface="Roboto"/>
              <a:cs typeface="Roboto"/>
            </a:endParaRPr>
          </a:p>
          <a:p>
            <a:pPr>
              <a:buChar char="•"/>
            </a:pPr>
            <a:r>
              <a:rPr lang="en-US" sz="24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400">
              <a:latin typeface="Roboto"/>
              <a:ea typeface="Roboto"/>
              <a:cs typeface="Roboto"/>
            </a:endParaRPr>
          </a:p>
          <a:p>
            <a:pPr>
              <a:buChar char="•"/>
            </a:pPr>
            <a:r>
              <a:rPr lang="en-US" sz="2400">
                <a:latin typeface="Roboto"/>
                <a:ea typeface="Roboto"/>
                <a:cs typeface="Roboto"/>
              </a:rPr>
              <a:t>Various analyses, such as live win probabilities, excitement index, and Elo ratings, are used to predict the outcomes of matchups in March Madness.</a:t>
            </a:r>
          </a:p>
          <a:p>
            <a:pPr>
              <a:buChar char="•"/>
            </a:pPr>
            <a:endParaRPr lang="en-US" sz="2400">
              <a:latin typeface="Roboto"/>
              <a:ea typeface="Roboto"/>
              <a:cs typeface="Roboto"/>
            </a:endParaRPr>
          </a:p>
          <a:p>
            <a:pPr>
              <a:buChar char="•"/>
            </a:pPr>
            <a:r>
              <a:rPr lang="en-US" sz="24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1633954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D11FD-8C40-1F7E-B418-F7B8C5C32A3B}"/>
              </a:ext>
            </a:extLst>
          </p:cNvPr>
          <p:cNvSpPr>
            <a:spLocks noGrp="1"/>
          </p:cNvSpPr>
          <p:nvPr>
            <p:ph idx="1"/>
          </p:nvPr>
        </p:nvSpPr>
        <p:spPr/>
        <p:txBody>
          <a:bodyPr vert="horz" lIns="91440" tIns="45720" rIns="91440" bIns="45720" rtlCol="0" anchor="t">
            <a:normAutofit fontScale="70000" lnSpcReduction="20000"/>
          </a:bodyPr>
          <a:lstStyle/>
          <a:p>
            <a:pPr marL="342900" indent="-342900">
              <a:lnSpc>
                <a:spcPct val="100000"/>
              </a:lnSpc>
              <a:spcBef>
                <a:spcPts val="0"/>
              </a:spcBef>
              <a:buAutoNum type="arabicPeriod"/>
            </a:pPr>
            <a:r>
              <a:rPr lang="en-US">
                <a:latin typeface="Roboto"/>
                <a:ea typeface="Roboto"/>
                <a:cs typeface="Roboto"/>
              </a:rPr>
              <a:t>You could include things like any new datasets that you have found, any analysis that you have done on the datasets, or any other impactful and measurable progress that you have made thus far.  </a:t>
            </a:r>
            <a:endParaRPr lang="en-US"/>
          </a:p>
          <a:p>
            <a:pPr marL="342900" indent="-342900">
              <a:lnSpc>
                <a:spcPct val="100000"/>
              </a:lnSpc>
              <a:spcBef>
                <a:spcPts val="0"/>
              </a:spcBef>
              <a:buAutoNum type="arabicPeriod"/>
            </a:pPr>
            <a:r>
              <a:rPr lang="en-US">
                <a:latin typeface="Roboto"/>
                <a:ea typeface="Roboto"/>
                <a:cs typeface="Roboto"/>
              </a:rPr>
              <a:t>The team should review 2-3 research articles/papers/Kaggle kernels/ etc. related to your problem statement and then discuss them.. Be sure to cite the reference at the end of the slide show or visual medium.</a:t>
            </a:r>
          </a:p>
          <a:p>
            <a:pPr marL="0" indent="0">
              <a:lnSpc>
                <a:spcPct val="100000"/>
              </a:lnSpc>
              <a:spcBef>
                <a:spcPts val="0"/>
              </a:spcBef>
              <a:buNone/>
            </a:pPr>
            <a:endParaRPr lang="en-US" b="1">
              <a:latin typeface="Roboto"/>
              <a:ea typeface="Roboto"/>
              <a:cs typeface="Roboto"/>
            </a:endParaRPr>
          </a:p>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
        <p:nvSpPr>
          <p:cNvPr id="2" name="Title 1">
            <a:extLst>
              <a:ext uri="{FF2B5EF4-FFF2-40B4-BE49-F238E27FC236}">
                <a16:creationId xmlns:a16="http://schemas.microsoft.com/office/drawing/2014/main" id="{1E372575-7DA3-B17F-FD4D-B3278D6D9E18}"/>
              </a:ext>
            </a:extLst>
          </p:cNvPr>
          <p:cNvSpPr>
            <a:spLocks noGrp="1"/>
          </p:cNvSpPr>
          <p:nvPr>
            <p:ph type="title"/>
          </p:nvPr>
        </p:nvSpPr>
        <p:spPr/>
        <p:txBody>
          <a:bodyPr/>
          <a:lstStyle/>
          <a:p>
            <a:r>
              <a:rPr lang="en-US">
                <a:latin typeface="Roboto"/>
                <a:ea typeface="Roboto"/>
                <a:cs typeface="Roboto"/>
              </a:rPr>
              <a:t>Data Gathering &amp; Research</a:t>
            </a:r>
            <a:endParaRPr lang="en-US"/>
          </a:p>
        </p:txBody>
      </p:sp>
    </p:spTree>
    <p:extLst>
      <p:ext uri="{BB962C8B-B14F-4D97-AF65-F5344CB8AC3E}">
        <p14:creationId xmlns:p14="http://schemas.microsoft.com/office/powerpoint/2010/main" val="1430797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389523-E453-F411-81F8-D90200EEF055}"/>
              </a:ext>
            </a:extLst>
          </p:cNvPr>
          <p:cNvSpPr>
            <a:spLocks noGrp="1"/>
          </p:cNvSpPr>
          <p:nvPr>
            <p:ph idx="1"/>
          </p:nvPr>
        </p:nvSpPr>
        <p:spPr>
          <a:xfrm>
            <a:off x="381000" y="1215485"/>
            <a:ext cx="11439895" cy="4661079"/>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
        <p:nvSpPr>
          <p:cNvPr id="3" name="Title 2">
            <a:extLst>
              <a:ext uri="{FF2B5EF4-FFF2-40B4-BE49-F238E27FC236}">
                <a16:creationId xmlns:a16="http://schemas.microsoft.com/office/drawing/2014/main" id="{688F1A30-D98A-5E20-15DF-CC072B91B7BA}"/>
              </a:ext>
            </a:extLst>
          </p:cNvPr>
          <p:cNvSpPr>
            <a:spLocks noGrp="1"/>
          </p:cNvSpPr>
          <p:nvPr>
            <p:ph type="title"/>
          </p:nvPr>
        </p:nvSpPr>
        <p:spPr/>
        <p:txBody>
          <a:bodyPr/>
          <a:lstStyle/>
          <a:p>
            <a:r>
              <a:rPr lang="en-US"/>
              <a:t>Data Cleaning</a:t>
            </a:r>
          </a:p>
        </p:txBody>
      </p:sp>
    </p:spTree>
    <p:extLst>
      <p:ext uri="{BB962C8B-B14F-4D97-AF65-F5344CB8AC3E}">
        <p14:creationId xmlns:p14="http://schemas.microsoft.com/office/powerpoint/2010/main" val="10897444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5A73A2-E426-EEBC-C098-5D5BFB29E0EF}"/>
              </a:ext>
            </a:extLst>
          </p:cNvPr>
          <p:cNvSpPr>
            <a:spLocks noGrp="1"/>
          </p:cNvSpPr>
          <p:nvPr>
            <p:ph idx="1"/>
          </p:nvPr>
        </p:nvSpPr>
        <p:spPr/>
        <p:txBody>
          <a:bodyPr vert="horz" lIns="91440" tIns="45720" rIns="91440" bIns="45720" rtlCol="0" anchor="t">
            <a:normAutofit lnSpcReduction="1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p:txBody>
      </p:sp>
      <p:sp>
        <p:nvSpPr>
          <p:cNvPr id="3" name="Title 2">
            <a:extLst>
              <a:ext uri="{FF2B5EF4-FFF2-40B4-BE49-F238E27FC236}">
                <a16:creationId xmlns:a16="http://schemas.microsoft.com/office/drawing/2014/main" id="{092577E6-2F98-5D4A-EC19-A654F552115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spTree>
    <p:extLst>
      <p:ext uri="{BB962C8B-B14F-4D97-AF65-F5344CB8AC3E}">
        <p14:creationId xmlns:p14="http://schemas.microsoft.com/office/powerpoint/2010/main" val="50166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26641145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DAB354-7055-0B20-68BF-D3F85E995066}"/>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If you have any graphs or key visuals to include, be sure to add titles, captions, labels, axes, legends, and most importantly context where necessary!</a:t>
            </a:r>
          </a:p>
          <a:p>
            <a:pPr marL="342900" indent="-342900">
              <a:lnSpc>
                <a:spcPct val="100000"/>
              </a:lnSpc>
              <a:spcBef>
                <a:spcPts val="0"/>
              </a:spcBef>
              <a:buAutoNum type="arabicPeriod"/>
            </a:pPr>
            <a:r>
              <a:rPr lang="en-US"/>
              <a:t>Visuals and Slides are necessary; DO NOT just read your written project proposal</a:t>
            </a:r>
          </a:p>
          <a:p>
            <a:pPr marL="342900" indent="-342900">
              <a:lnSpc>
                <a:spcPct val="100000"/>
              </a:lnSpc>
              <a:spcBef>
                <a:spcPts val="0"/>
              </a:spcBef>
              <a:buAutoNum type="arabicPeriod"/>
            </a:pPr>
            <a:r>
              <a:rPr lang="en-US">
                <a:latin typeface="Roboto"/>
                <a:ea typeface="Roboto"/>
                <a:cs typeface="Roboto"/>
              </a:rPr>
              <a:t>Include audio narration</a:t>
            </a:r>
          </a:p>
          <a:p>
            <a:pPr marL="342900" indent="-342900">
              <a:lnSpc>
                <a:spcPct val="100000"/>
              </a:lnSpc>
              <a:spcBef>
                <a:spcPts val="0"/>
              </a:spcBef>
              <a:buAutoNum type="arabicPeriod"/>
            </a:pPr>
            <a:r>
              <a:rPr lang="en-US">
                <a:latin typeface="Roboto"/>
                <a:ea typeface="Roboto"/>
                <a:cs typeface="Roboto"/>
              </a:rPr>
              <a:t>We do not require all group members to be part of the video given the limited time allocated </a:t>
            </a:r>
          </a:p>
          <a:p>
            <a:pPr marL="342900" indent="-342900">
              <a:lnSpc>
                <a:spcPct val="100000"/>
              </a:lnSpc>
              <a:spcBef>
                <a:spcPts val="0"/>
              </a:spcBef>
              <a:buAutoNum type="arabicPeriod"/>
            </a:pPr>
            <a:r>
              <a:rPr lang="en-US"/>
              <a:t>4-5 minutes is a limited time window to cover all these things but do your best to manage this time wisely and play to your strengths and present a clear idea of your project</a:t>
            </a:r>
          </a:p>
          <a:p>
            <a:endParaRPr lang="en-US"/>
          </a:p>
        </p:txBody>
      </p:sp>
      <p:sp>
        <p:nvSpPr>
          <p:cNvPr id="4" name="Title 3">
            <a:extLst>
              <a:ext uri="{FF2B5EF4-FFF2-40B4-BE49-F238E27FC236}">
                <a16:creationId xmlns:a16="http://schemas.microsoft.com/office/drawing/2014/main" id="{46ECD7F1-FDE6-741D-F259-053274E6248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53249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6B9D35-5792-27CF-F2ED-B989E7F40431}"/>
              </a:ext>
            </a:extLst>
          </p:cNvPr>
          <p:cNvSpPr>
            <a:spLocks noGrp="1"/>
          </p:cNvSpPr>
          <p:nvPr>
            <p:ph type="title"/>
          </p:nvPr>
        </p:nvSpPr>
        <p:spPr/>
        <p:txBody>
          <a:bodyPr/>
          <a:lstStyle/>
          <a:p>
            <a:r>
              <a:rPr lang="en-US">
                <a:latin typeface="Roboto"/>
                <a:ea typeface="Roboto"/>
                <a:cs typeface="Roboto"/>
              </a:rPr>
              <a:t>Meet Team 15</a:t>
            </a:r>
            <a:endParaRPr lang="en-US"/>
          </a:p>
        </p:txBody>
      </p:sp>
      <p:pic>
        <p:nvPicPr>
          <p:cNvPr id="4" name="Picture 4">
            <a:extLst>
              <a:ext uri="{FF2B5EF4-FFF2-40B4-BE49-F238E27FC236}">
                <a16:creationId xmlns:a16="http://schemas.microsoft.com/office/drawing/2014/main" id="{1D762A81-2DB6-F562-F1F7-4BC85D7B4087}"/>
              </a:ext>
            </a:extLst>
          </p:cNvPr>
          <p:cNvPicPr>
            <a:picLocks noChangeAspect="1"/>
          </p:cNvPicPr>
          <p:nvPr/>
        </p:nvPicPr>
        <p:blipFill>
          <a:blip r:embed="rId2"/>
          <a:stretch>
            <a:fillRect/>
          </a:stretch>
        </p:blipFill>
        <p:spPr>
          <a:xfrm>
            <a:off x="3626579" y="1219367"/>
            <a:ext cx="2084328" cy="2084328"/>
          </a:xfrm>
          <a:prstGeom prst="rect">
            <a:avLst/>
          </a:prstGeom>
        </p:spPr>
      </p:pic>
      <p:sp>
        <p:nvSpPr>
          <p:cNvPr id="5" name="TextBox 4">
            <a:extLst>
              <a:ext uri="{FF2B5EF4-FFF2-40B4-BE49-F238E27FC236}">
                <a16:creationId xmlns:a16="http://schemas.microsoft.com/office/drawing/2014/main" id="{4C058075-4F5A-E0E7-83BE-E4E62D406F33}"/>
              </a:ext>
            </a:extLst>
          </p:cNvPr>
          <p:cNvSpPr txBox="1"/>
          <p:nvPr/>
        </p:nvSpPr>
        <p:spPr>
          <a:xfrm>
            <a:off x="1348897"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Matt Rosenthal</a:t>
            </a:r>
          </a:p>
        </p:txBody>
      </p:sp>
      <p:pic>
        <p:nvPicPr>
          <p:cNvPr id="2" name="Picture 6" descr="A person wearing a suit and tie&#10;&#10;Description automatically generated">
            <a:extLst>
              <a:ext uri="{FF2B5EF4-FFF2-40B4-BE49-F238E27FC236}">
                <a16:creationId xmlns:a16="http://schemas.microsoft.com/office/drawing/2014/main" id="{0A65DD72-84BF-3F04-D513-5A152A74E8DF}"/>
              </a:ext>
            </a:extLst>
          </p:cNvPr>
          <p:cNvPicPr>
            <a:picLocks noChangeAspect="1"/>
          </p:cNvPicPr>
          <p:nvPr/>
        </p:nvPicPr>
        <p:blipFill>
          <a:blip r:embed="rId3"/>
          <a:stretch>
            <a:fillRect/>
          </a:stretch>
        </p:blipFill>
        <p:spPr>
          <a:xfrm>
            <a:off x="3732212" y="3932745"/>
            <a:ext cx="1862138" cy="2072259"/>
          </a:xfrm>
          <a:prstGeom prst="rect">
            <a:avLst/>
          </a:prstGeom>
        </p:spPr>
      </p:pic>
      <p:sp>
        <p:nvSpPr>
          <p:cNvPr id="7" name="TextBox 6">
            <a:extLst>
              <a:ext uri="{FF2B5EF4-FFF2-40B4-BE49-F238E27FC236}">
                <a16:creationId xmlns:a16="http://schemas.microsoft.com/office/drawing/2014/main" id="{AB097AAE-B4A2-AFE9-CC9E-EF3358DB5164}"/>
              </a:ext>
            </a:extLst>
          </p:cNvPr>
          <p:cNvSpPr txBox="1"/>
          <p:nvPr/>
        </p:nvSpPr>
        <p:spPr>
          <a:xfrm>
            <a:off x="1213960" y="4739342"/>
            <a:ext cx="251726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Michael Munson</a:t>
            </a:r>
            <a:endParaRPr lang="en-US"/>
          </a:p>
        </p:txBody>
      </p:sp>
      <p:pic>
        <p:nvPicPr>
          <p:cNvPr id="8" name="Picture 8">
            <a:extLst>
              <a:ext uri="{FF2B5EF4-FFF2-40B4-BE49-F238E27FC236}">
                <a16:creationId xmlns:a16="http://schemas.microsoft.com/office/drawing/2014/main" id="{CA0CCC09-EE59-E7C4-53BB-B779F21737EA}"/>
              </a:ext>
            </a:extLst>
          </p:cNvPr>
          <p:cNvPicPr>
            <a:picLocks noChangeAspect="1"/>
          </p:cNvPicPr>
          <p:nvPr/>
        </p:nvPicPr>
        <p:blipFill>
          <a:blip r:embed="rId4"/>
          <a:stretch>
            <a:fillRect/>
          </a:stretch>
        </p:blipFill>
        <p:spPr>
          <a:xfrm>
            <a:off x="6578072" y="1220258"/>
            <a:ext cx="2091267" cy="2091267"/>
          </a:xfrm>
          <a:prstGeom prst="rect">
            <a:avLst/>
          </a:prstGeom>
        </p:spPr>
      </p:pic>
      <p:sp>
        <p:nvSpPr>
          <p:cNvPr id="9" name="TextBox 8">
            <a:extLst>
              <a:ext uri="{FF2B5EF4-FFF2-40B4-BE49-F238E27FC236}">
                <a16:creationId xmlns:a16="http://schemas.microsoft.com/office/drawing/2014/main" id="{B224C7B1-C75B-FAF4-8FD1-A6699A3C3EF2}"/>
              </a:ext>
            </a:extLst>
          </p:cNvPr>
          <p:cNvSpPr txBox="1"/>
          <p:nvPr/>
        </p:nvSpPr>
        <p:spPr>
          <a:xfrm>
            <a:off x="8669388"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3057"/>
                </a:solidFill>
                <a:latin typeface="Roboto"/>
                <a:ea typeface="Roboto"/>
                <a:cs typeface="Roboto"/>
              </a:rPr>
              <a:t>Matt Royalty</a:t>
            </a:r>
            <a:endParaRPr lang="en-US"/>
          </a:p>
        </p:txBody>
      </p:sp>
      <p:sp>
        <p:nvSpPr>
          <p:cNvPr id="11" name="TextBox 10">
            <a:extLst>
              <a:ext uri="{FF2B5EF4-FFF2-40B4-BE49-F238E27FC236}">
                <a16:creationId xmlns:a16="http://schemas.microsoft.com/office/drawing/2014/main" id="{12E4629E-AF82-C89C-7281-CC78642D9DA6}"/>
              </a:ext>
            </a:extLst>
          </p:cNvPr>
          <p:cNvSpPr txBox="1"/>
          <p:nvPr/>
        </p:nvSpPr>
        <p:spPr>
          <a:xfrm>
            <a:off x="8669388" y="4742950"/>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Jeffrey Sumner</a:t>
            </a:r>
            <a:endParaRPr lang="en-US"/>
          </a:p>
        </p:txBody>
      </p:sp>
      <p:pic>
        <p:nvPicPr>
          <p:cNvPr id="12" name="Picture 12">
            <a:extLst>
              <a:ext uri="{FF2B5EF4-FFF2-40B4-BE49-F238E27FC236}">
                <a16:creationId xmlns:a16="http://schemas.microsoft.com/office/drawing/2014/main" id="{20B3B151-71E4-D18B-DB7A-0F7C3075BA00}"/>
              </a:ext>
            </a:extLst>
          </p:cNvPr>
          <p:cNvPicPr>
            <a:picLocks noChangeAspect="1"/>
          </p:cNvPicPr>
          <p:nvPr/>
        </p:nvPicPr>
        <p:blipFill>
          <a:blip r:embed="rId5"/>
          <a:stretch>
            <a:fillRect/>
          </a:stretch>
        </p:blipFill>
        <p:spPr>
          <a:xfrm>
            <a:off x="6580188" y="3932670"/>
            <a:ext cx="2086841" cy="2086841"/>
          </a:xfrm>
          <a:prstGeom prst="rect">
            <a:avLst/>
          </a:prstGeom>
        </p:spPr>
      </p:pic>
    </p:spTree>
    <p:extLst>
      <p:ext uri="{BB962C8B-B14F-4D97-AF65-F5344CB8AC3E}">
        <p14:creationId xmlns:p14="http://schemas.microsoft.com/office/powerpoint/2010/main" val="22374276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AFF30C-6A00-5974-7C3D-3AF1C3E5B65B}"/>
              </a:ext>
            </a:extLst>
          </p:cNvPr>
          <p:cNvSpPr>
            <a:spLocks noGrp="1"/>
          </p:cNvSpPr>
          <p:nvPr>
            <p:ph idx="1"/>
          </p:nvPr>
        </p:nvSpPr>
        <p:spPr/>
        <p:txBody>
          <a:bodyPr vert="horz" lIns="91440" tIns="45720" rIns="91440" bIns="45720" rtlCol="0" anchor="t">
            <a:normAutofit fontScale="92500" lnSpcReduction="20000"/>
          </a:bodyPr>
          <a:lstStyle/>
          <a:p>
            <a:pPr>
              <a:lnSpc>
                <a:spcPct val="100000"/>
              </a:lnSpc>
              <a:spcBef>
                <a:spcPts val="0"/>
              </a:spcBef>
            </a:pPr>
            <a:r>
              <a:rPr lang="en-US">
                <a:solidFill>
                  <a:srgbClr val="434343"/>
                </a:solidFill>
                <a:latin typeface="Georgia"/>
              </a:rPr>
              <a:t>Submission</a:t>
            </a:r>
            <a:endParaRPr lang="en-US"/>
          </a:p>
          <a:p>
            <a:pPr marL="342900" indent="-342900">
              <a:lnSpc>
                <a:spcPct val="100000"/>
              </a:lnSpc>
              <a:spcBef>
                <a:spcPts val="0"/>
              </a:spcBef>
              <a:buAutoNum type="arabicPeriod"/>
            </a:pPr>
            <a:r>
              <a:rPr lang="en-US">
                <a:latin typeface="Roboto"/>
                <a:ea typeface="Roboto"/>
                <a:cs typeface="Roboto"/>
              </a:rPr>
              <a:t>Group Primary Contact will submit your Project Proposal Video Presentation on behalf of the group via the corresponding assignment on Canvas/</a:t>
            </a:r>
            <a:r>
              <a:rPr lang="en-US" err="1">
                <a:latin typeface="Roboto"/>
                <a:ea typeface="Roboto"/>
                <a:cs typeface="Roboto"/>
              </a:rPr>
              <a:t>Edx</a:t>
            </a:r>
            <a:r>
              <a:rPr lang="en-US">
                <a:latin typeface="Roboto"/>
                <a:ea typeface="Roboto"/>
                <a:cs typeface="Roboto"/>
              </a:rPr>
              <a:t>. </a:t>
            </a:r>
          </a:p>
          <a:p>
            <a:pPr marL="342900" indent="-342900">
              <a:lnSpc>
                <a:spcPct val="100000"/>
              </a:lnSpc>
              <a:spcBef>
                <a:spcPts val="0"/>
              </a:spcBef>
              <a:buAutoNum type="arabicPeriod"/>
            </a:pPr>
            <a:r>
              <a:rPr lang="en-US">
                <a:latin typeface="Roboto"/>
                <a:ea typeface="Roboto"/>
                <a:cs typeface="Roboto"/>
              </a:rPr>
              <a:t>Upload the video as an </a:t>
            </a:r>
            <a:r>
              <a:rPr lang="en-US">
                <a:solidFill>
                  <a:srgbClr val="1155CC"/>
                </a:solidFill>
                <a:latin typeface="Roboto"/>
                <a:ea typeface="Roboto"/>
                <a:cs typeface="Roboto"/>
                <a:hlinkClick r:id="rId2"/>
              </a:rPr>
              <a:t>unlisted</a:t>
            </a:r>
            <a:r>
              <a:rPr lang="en-US">
                <a:latin typeface="Roboto"/>
                <a:ea typeface="Roboto"/>
                <a:cs typeface="Roboto"/>
              </a:rPr>
              <a:t> YouTube video (NOT “private” or “public”). Unlisted videos can be viewed by anyone with the link to your unlisted video. </a:t>
            </a:r>
          </a:p>
          <a:p>
            <a:pPr marL="342900" indent="-342900">
              <a:lnSpc>
                <a:spcPct val="100000"/>
              </a:lnSpc>
              <a:spcBef>
                <a:spcPts val="0"/>
              </a:spcBef>
              <a:buAutoNum type="arabicPeriod"/>
            </a:pPr>
            <a:r>
              <a:rPr lang="en-US">
                <a:latin typeface="Roboto"/>
                <a:ea typeface="Roboto"/>
                <a:cs typeface="Roboto"/>
              </a:rPr>
              <a:t>Name your YouTube video with an informative title being sure to include your Team number and “Progress Video Presentation” ex:  “[Project name] Team XXX Proposal Video Presentation”</a:t>
            </a:r>
          </a:p>
          <a:p>
            <a:pPr marL="342900" indent="-342900">
              <a:lnSpc>
                <a:spcPct val="100000"/>
              </a:lnSpc>
              <a:spcBef>
                <a:spcPts val="0"/>
              </a:spcBef>
              <a:buAutoNum type="arabicPeriod"/>
            </a:pPr>
            <a:r>
              <a:rPr lang="en-US">
                <a:latin typeface="Roboto"/>
                <a:ea typeface="Roboto"/>
                <a:cs typeface="Roboto"/>
              </a:rPr>
              <a:t>Add a description to the video that lists a brief overview of the video, your team, team number, and project.</a:t>
            </a:r>
          </a:p>
          <a:p>
            <a:pPr marL="342900" indent="-342900">
              <a:lnSpc>
                <a:spcPct val="100000"/>
              </a:lnSpc>
              <a:spcBef>
                <a:spcPts val="0"/>
              </a:spcBef>
              <a:buAutoNum type="arabicPeriod"/>
            </a:pPr>
            <a:r>
              <a:rPr lang="en-US">
                <a:latin typeface="Roboto"/>
                <a:ea typeface="Roboto"/>
                <a:cs typeface="Roboto"/>
              </a:rPr>
              <a:t>Double-check that the URL works, visit that URL using a separate web browser that has been fully logged out of Google services (e.g., all cache cleared, use “Incognito” mode in Chrome, etc.) </a:t>
            </a:r>
          </a:p>
          <a:p>
            <a:pPr marL="342900" indent="-342900">
              <a:lnSpc>
                <a:spcPct val="100000"/>
              </a:lnSpc>
              <a:spcBef>
                <a:spcPts val="0"/>
              </a:spcBef>
              <a:buAutoNum type="arabicPeriod"/>
            </a:pPr>
            <a:r>
              <a:rPr lang="en-US">
                <a:latin typeface="Roboto"/>
                <a:ea typeface="Roboto"/>
                <a:cs typeface="Roboto"/>
              </a:rPr>
              <a:t>The submission will be in the form of an unlisted YouTube video URL. Entering that URL will be the only requirement for the assignment submission. </a:t>
            </a:r>
          </a:p>
        </p:txBody>
      </p:sp>
    </p:spTree>
    <p:extLst>
      <p:ext uri="{BB962C8B-B14F-4D97-AF65-F5344CB8AC3E}">
        <p14:creationId xmlns:p14="http://schemas.microsoft.com/office/powerpoint/2010/main" val="12429080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pic>
        <p:nvPicPr>
          <p:cNvPr id="6" name="Picture 6" descr="Text&#10;&#10;Description automatically generated">
            <a:extLst>
              <a:ext uri="{FF2B5EF4-FFF2-40B4-BE49-F238E27FC236}">
                <a16:creationId xmlns:a16="http://schemas.microsoft.com/office/drawing/2014/main" id="{B8F1BFD8-02B2-47C7-6610-A85A49D52BC9}"/>
              </a:ext>
            </a:extLst>
          </p:cNvPr>
          <p:cNvPicPr>
            <a:picLocks noChangeAspect="1"/>
          </p:cNvPicPr>
          <p:nvPr/>
        </p:nvPicPr>
        <p:blipFill>
          <a:blip r:embed="rId2"/>
          <a:stretch>
            <a:fillRect/>
          </a:stretch>
        </p:blipFill>
        <p:spPr>
          <a:xfrm>
            <a:off x="628650" y="1611901"/>
            <a:ext cx="4838700" cy="3785013"/>
          </a:xfrm>
          <a:prstGeom prst="rect">
            <a:avLst/>
          </a:prstGeom>
        </p:spPr>
      </p:pic>
    </p:spTree>
    <p:extLst>
      <p:ext uri="{BB962C8B-B14F-4D97-AF65-F5344CB8AC3E}">
        <p14:creationId xmlns:p14="http://schemas.microsoft.com/office/powerpoint/2010/main" val="341014521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9916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5092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132872243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t>Content Blocks</a:t>
            </a:r>
          </a:p>
        </p:txBody>
      </p:sp>
    </p:spTree>
    <p:extLst>
      <p:ext uri="{BB962C8B-B14F-4D97-AF65-F5344CB8AC3E}">
        <p14:creationId xmlns:p14="http://schemas.microsoft.com/office/powerpoint/2010/main" val="8513388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a:t>Main text – Navy Roboto 24px.</a:t>
            </a:r>
          </a:p>
          <a:p>
            <a:pPr lvl="1"/>
            <a:r>
              <a:rPr lang="en-US" sz="1800"/>
              <a:t>Example of a sub point. 18px Roboto</a:t>
            </a:r>
          </a:p>
          <a:p>
            <a:pPr lvl="1"/>
            <a:endParaRPr lang="en-US"/>
          </a:p>
          <a:p>
            <a:pPr lvl="1"/>
            <a:r>
              <a:rPr lang="en-US"/>
              <a:t>Subpoint example</a:t>
            </a:r>
          </a:p>
          <a:p>
            <a:pPr lvl="2"/>
            <a:r>
              <a:rPr lang="en-US"/>
              <a:t>Sub-sub point example the first</a:t>
            </a:r>
          </a:p>
          <a:p>
            <a:pPr lvl="2"/>
            <a:r>
              <a:rPr lang="en-US"/>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Headlines – 36pt Roboto Bold</a:t>
            </a:r>
          </a:p>
        </p:txBody>
      </p:sp>
    </p:spTree>
    <p:extLst>
      <p:ext uri="{BB962C8B-B14F-4D97-AF65-F5344CB8AC3E}">
        <p14:creationId xmlns:p14="http://schemas.microsoft.com/office/powerpoint/2010/main" val="247093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a:t>
            </a:r>
            <a:r>
              <a:rPr lang="en-US" sz="1400" err="1"/>
              <a:t>Nullam</a:t>
            </a:r>
            <a:r>
              <a:rPr lang="en-US" sz="1400"/>
              <a:t> </a:t>
            </a:r>
            <a:r>
              <a:rPr lang="en-US" sz="1400" err="1"/>
              <a:t>placerat</a:t>
            </a:r>
            <a:r>
              <a:rPr lang="en-US" sz="1400"/>
              <a:t> </a:t>
            </a:r>
            <a:r>
              <a:rPr lang="en-US" sz="1400" err="1"/>
              <a:t>purus</a:t>
            </a:r>
            <a:r>
              <a:rPr lang="en-US" sz="1400"/>
              <a:t> vitae </a:t>
            </a:r>
            <a:r>
              <a:rPr lang="en-US" sz="1400" err="1"/>
              <a:t>pellentesque</a:t>
            </a:r>
            <a:r>
              <a:rPr lang="en-US" sz="1400"/>
              <a:t> semper. Duis </a:t>
            </a:r>
            <a:r>
              <a:rPr lang="en-US" sz="1400" err="1"/>
              <a:t>urna</a:t>
            </a:r>
            <a:r>
              <a:rPr lang="en-US" sz="1400"/>
              <a:t> </a:t>
            </a:r>
            <a:r>
              <a:rPr lang="en-US" sz="1400" err="1"/>
              <a:t>tortor</a:t>
            </a:r>
            <a:r>
              <a:rPr lang="en-US" sz="1400"/>
              <a:t>, </a:t>
            </a:r>
            <a:r>
              <a:rPr lang="en-US" sz="1400" err="1"/>
              <a:t>aliquam</a:t>
            </a:r>
            <a:r>
              <a:rPr lang="en-US" sz="1400"/>
              <a:t> </a:t>
            </a:r>
            <a:r>
              <a:rPr lang="en-US" sz="1400" err="1"/>
              <a:t>eu</a:t>
            </a:r>
            <a:r>
              <a:rPr lang="en-US" sz="1400"/>
              <a:t> </a:t>
            </a:r>
            <a:r>
              <a:rPr lang="en-US" sz="1400" err="1"/>
              <a:t>urna</a:t>
            </a:r>
            <a:r>
              <a:rPr lang="en-US" sz="1400"/>
              <a:t> et, </a:t>
            </a:r>
            <a:r>
              <a:rPr lang="en-US" sz="1400" err="1"/>
              <a:t>mattis</a:t>
            </a:r>
            <a:r>
              <a:rPr lang="en-US" sz="1400"/>
              <a:t> </a:t>
            </a:r>
            <a:r>
              <a:rPr lang="en-US" sz="1400" err="1"/>
              <a:t>molestie</a:t>
            </a:r>
            <a:r>
              <a:rPr lang="en-US" sz="1400"/>
              <a:t> </a:t>
            </a:r>
            <a:r>
              <a:rPr lang="en-US" sz="1400" err="1"/>
              <a:t>orci</a:t>
            </a:r>
            <a:r>
              <a:rPr lang="en-US" sz="1400"/>
              <a:t>. Vestibulum ante ipsum </a:t>
            </a:r>
            <a:r>
              <a:rPr lang="en-US" sz="1400" err="1"/>
              <a:t>primis</a:t>
            </a:r>
            <a:r>
              <a:rPr lang="en-US" sz="1400"/>
              <a:t> in </a:t>
            </a:r>
            <a:r>
              <a:rPr lang="en-US" sz="1400" err="1"/>
              <a:t>faucibus</a:t>
            </a:r>
            <a:r>
              <a:rPr lang="en-US" sz="1400"/>
              <a:t> </a:t>
            </a:r>
            <a:r>
              <a:rPr lang="en-US" sz="1400" err="1"/>
              <a:t>orci</a:t>
            </a:r>
            <a:r>
              <a:rPr lang="en-US" sz="1400"/>
              <a:t> </a:t>
            </a:r>
            <a:r>
              <a:rPr lang="en-US" sz="1400" err="1"/>
              <a:t>luctus</a:t>
            </a:r>
            <a:r>
              <a:rPr lang="en-US" sz="1400"/>
              <a:t> et </a:t>
            </a:r>
            <a:r>
              <a:rPr lang="en-US" sz="1400" err="1"/>
              <a:t>ultrices</a:t>
            </a:r>
            <a:r>
              <a:rPr lang="en-US" sz="1400"/>
              <a:t> </a:t>
            </a:r>
            <a:r>
              <a:rPr lang="en-US" sz="1400" err="1"/>
              <a:t>posuere</a:t>
            </a:r>
            <a:r>
              <a:rPr lang="en-US" sz="1400"/>
              <a:t> </a:t>
            </a:r>
            <a:r>
              <a:rPr lang="en-US" sz="1400" err="1"/>
              <a:t>cubilia</a:t>
            </a:r>
            <a:r>
              <a:rPr lang="en-US" sz="1400"/>
              <a:t> </a:t>
            </a:r>
            <a:r>
              <a:rPr lang="en-US" sz="1400" err="1"/>
              <a:t>curae</a:t>
            </a:r>
            <a:r>
              <a:rPr lang="en-US" sz="1400"/>
              <a:t>; Cras tempus </a:t>
            </a:r>
            <a:r>
              <a:rPr lang="en-US" sz="1400" err="1"/>
              <a:t>neque</a:t>
            </a:r>
            <a:r>
              <a:rPr lang="en-US" sz="1400"/>
              <a:t> id ligula </a:t>
            </a:r>
            <a:r>
              <a:rPr lang="en-US" sz="1400" err="1"/>
              <a:t>commodo</a:t>
            </a:r>
            <a:r>
              <a:rPr lang="en-US" sz="1400"/>
              <a:t> </a:t>
            </a:r>
            <a:r>
              <a:rPr lang="en-US" sz="1400" err="1"/>
              <a:t>condimentum</a:t>
            </a:r>
            <a:r>
              <a:rPr lang="en-US" sz="1400"/>
              <a:t>. </a:t>
            </a:r>
            <a:r>
              <a:rPr lang="en-US" sz="1400" err="1"/>
              <a:t>Etiam</a:t>
            </a:r>
            <a:r>
              <a:rPr lang="en-US" sz="1400"/>
              <a:t> dui eros, </a:t>
            </a:r>
            <a:r>
              <a:rPr lang="en-US" sz="1400" err="1"/>
              <a:t>rutrum</a:t>
            </a:r>
            <a:r>
              <a:rPr lang="en-US" sz="1400"/>
              <a:t> et </a:t>
            </a:r>
            <a:r>
              <a:rPr lang="en-US" sz="1400" err="1"/>
              <a:t>tellus</a:t>
            </a:r>
            <a:r>
              <a:rPr lang="en-US" sz="1400"/>
              <a:t> at, maximus </a:t>
            </a:r>
            <a:r>
              <a:rPr lang="en-US" sz="1400" err="1"/>
              <a:t>finibus</a:t>
            </a:r>
            <a:r>
              <a:rPr lang="en-US" sz="1400"/>
              <a:t> dolor. </a:t>
            </a:r>
            <a:r>
              <a:rPr lang="en-US" sz="1400" err="1"/>
              <a:t>Fusce</a:t>
            </a:r>
            <a:r>
              <a:rPr lang="en-US" sz="1400"/>
              <a:t> </a:t>
            </a:r>
            <a:r>
              <a:rPr lang="en-US" sz="1400" err="1"/>
              <a:t>eget</a:t>
            </a:r>
            <a:r>
              <a:rPr lang="en-US" sz="1400"/>
              <a:t> </a:t>
            </a:r>
            <a:r>
              <a:rPr lang="en-US" sz="1400" err="1"/>
              <a:t>tellus</a:t>
            </a:r>
            <a:r>
              <a:rPr lang="en-US" sz="1400"/>
              <a:t> </a:t>
            </a:r>
            <a:r>
              <a:rPr lang="en-US" sz="1400" err="1"/>
              <a:t>euismod</a:t>
            </a:r>
            <a:r>
              <a:rPr lang="en-US" sz="1400"/>
              <a:t>, </a:t>
            </a:r>
            <a:r>
              <a:rPr lang="en-US" sz="1400" err="1"/>
              <a:t>volutpat</a:t>
            </a:r>
            <a:r>
              <a:rPr lang="en-US" sz="1400"/>
              <a:t> </a:t>
            </a:r>
            <a:r>
              <a:rPr lang="en-US" sz="1400" err="1"/>
              <a:t>orci</a:t>
            </a:r>
            <a:r>
              <a:rPr lang="en-US" sz="1400"/>
              <a:t> id, convallis lorem. Proin </a:t>
            </a:r>
            <a:r>
              <a:rPr lang="en-US" sz="1400" err="1"/>
              <a:t>ultricies</a:t>
            </a:r>
            <a:r>
              <a:rPr lang="en-US" sz="1400"/>
              <a:t> pharetra ligula vitae </a:t>
            </a:r>
            <a:r>
              <a:rPr lang="en-US" sz="1400" err="1"/>
              <a:t>blandit</a:t>
            </a:r>
            <a:r>
              <a:rPr lang="en-US" sz="1400"/>
              <a:t>. </a:t>
            </a:r>
            <a:r>
              <a:rPr lang="en-US" sz="1400" err="1"/>
              <a:t>Aliquam</a:t>
            </a:r>
            <a:r>
              <a:rPr lang="en-US" sz="1400"/>
              <a:t> </a:t>
            </a:r>
            <a:r>
              <a:rPr lang="en-US" sz="1400" err="1"/>
              <a:t>porttitor</a:t>
            </a:r>
            <a:r>
              <a:rPr lang="en-US" sz="1400"/>
              <a:t> mi </a:t>
            </a:r>
            <a:r>
              <a:rPr lang="en-US" sz="1400" err="1"/>
              <a:t>nec</a:t>
            </a:r>
            <a:r>
              <a:rPr lang="en-US" sz="1400"/>
              <a:t> </a:t>
            </a:r>
            <a:r>
              <a:rPr lang="en-US" sz="1400" err="1"/>
              <a:t>finibus</a:t>
            </a:r>
            <a:r>
              <a:rPr lang="en-US" sz="1400"/>
              <a:t> lacinia. </a:t>
            </a:r>
            <a:r>
              <a:rPr lang="en-US" sz="1400" err="1"/>
              <a:t>Curabitur</a:t>
            </a:r>
            <a:r>
              <a:rPr lang="en-US" sz="1400"/>
              <a:t> </a:t>
            </a:r>
            <a:r>
              <a:rPr lang="en-US" sz="1400" err="1"/>
              <a:t>pretium</a:t>
            </a:r>
            <a:r>
              <a:rPr lang="en-US" sz="1400"/>
              <a:t> convallis </a:t>
            </a:r>
            <a:r>
              <a:rPr lang="en-US" sz="1400" err="1"/>
              <a:t>tellus</a:t>
            </a:r>
            <a:r>
              <a:rPr lang="en-US" sz="1400"/>
              <a:t>, </a:t>
            </a:r>
            <a:r>
              <a:rPr lang="en-US" sz="1400" err="1"/>
              <a:t>eu</a:t>
            </a:r>
            <a:r>
              <a:rPr lang="en-US" sz="1400"/>
              <a:t> </a:t>
            </a:r>
            <a:r>
              <a:rPr lang="en-US" sz="1400" err="1"/>
              <a:t>egestas</a:t>
            </a:r>
            <a:r>
              <a:rPr lang="en-US" sz="1400"/>
              <a:t> nisi </a:t>
            </a:r>
            <a:r>
              <a:rPr lang="en-US" sz="1400" err="1"/>
              <a:t>tincidunt</a:t>
            </a:r>
            <a:r>
              <a:rPr lang="en-US" sz="1400"/>
              <a:t> </a:t>
            </a:r>
            <a:r>
              <a:rPr lang="en-US" sz="1400" err="1"/>
              <a:t>ut.</a:t>
            </a:r>
            <a:r>
              <a:rPr lang="en-US" sz="1400"/>
              <a:t> </a:t>
            </a:r>
          </a:p>
        </p:txBody>
      </p:sp>
    </p:spTree>
    <p:extLst>
      <p:ext uri="{BB962C8B-B14F-4D97-AF65-F5344CB8AC3E}">
        <p14:creationId xmlns:p14="http://schemas.microsoft.com/office/powerpoint/2010/main" val="288727606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solidFill>
                  <a:schemeClr val="bg1"/>
                </a:solidFill>
              </a:rPr>
              <a:t>Full Page Photo</a:t>
            </a:r>
          </a:p>
        </p:txBody>
      </p:sp>
    </p:spTree>
    <p:extLst>
      <p:ext uri="{BB962C8B-B14F-4D97-AF65-F5344CB8AC3E}">
        <p14:creationId xmlns:p14="http://schemas.microsoft.com/office/powerpoint/2010/main" val="358797384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a:t>Captions for charts</a:t>
            </a:r>
          </a:p>
          <a:p>
            <a:r>
              <a:rPr lang="en-US"/>
              <a:t>Please use chart example designs on slides 14–17.</a:t>
            </a:r>
          </a:p>
        </p:txBody>
      </p:sp>
    </p:spTree>
    <p:extLst>
      <p:ext uri="{BB962C8B-B14F-4D97-AF65-F5344CB8AC3E}">
        <p14:creationId xmlns:p14="http://schemas.microsoft.com/office/powerpoint/2010/main" val="41039836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 </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3584799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a:t>Shapes</a:t>
            </a:r>
          </a:p>
        </p:txBody>
      </p:sp>
    </p:spTree>
    <p:extLst>
      <p:ext uri="{BB962C8B-B14F-4D97-AF65-F5344CB8AC3E}">
        <p14:creationId xmlns:p14="http://schemas.microsoft.com/office/powerpoint/2010/main" val="12631965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XXX</a:t>
            </a:r>
          </a:p>
          <a:p>
            <a:pPr algn="ctr"/>
            <a:r>
              <a:rPr lang="en-US" sz="1600" b="1">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12907383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a:effectLst/>
              </a:rPr>
              <a:t>Lorem ipsum dolor sit </a:t>
            </a:r>
            <a:r>
              <a:rPr lang="en-US" sz="1600" b="0" i="0" err="1">
                <a:effectLst/>
              </a:rPr>
              <a:t>amet</a:t>
            </a:r>
            <a:r>
              <a:rPr lang="en-US" sz="1600" b="0" i="0">
                <a:effectLst/>
              </a:rPr>
              <a:t>, </a:t>
            </a:r>
            <a:r>
              <a:rPr lang="en-US" sz="1600" b="0" i="0" err="1">
                <a:effectLst/>
              </a:rPr>
              <a:t>consectetur</a:t>
            </a:r>
            <a:r>
              <a:rPr lang="en-US" sz="1600" b="0" i="0">
                <a:effectLst/>
              </a:rPr>
              <a:t> </a:t>
            </a:r>
            <a:r>
              <a:rPr lang="en-US" sz="1600" b="0" i="0" err="1">
                <a:effectLst/>
              </a:rPr>
              <a:t>adipiscing</a:t>
            </a:r>
            <a:r>
              <a:rPr lang="en-US" sz="1600" b="0" i="0">
                <a:effectLst/>
              </a:rPr>
              <a:t> </a:t>
            </a:r>
            <a:r>
              <a:rPr lang="en-US" sz="1600" b="0" i="0" err="1">
                <a:effectLst/>
              </a:rPr>
              <a:t>elit</a:t>
            </a:r>
            <a:r>
              <a:rPr lang="en-US" sz="1600" b="0" i="0">
                <a:effectLst/>
              </a:rPr>
              <a:t>. </a:t>
            </a:r>
            <a:r>
              <a:rPr lang="en-US" sz="1600" b="0" i="0" err="1">
                <a:effectLst/>
              </a:rPr>
              <a:t>Fusce</a:t>
            </a:r>
            <a:r>
              <a:rPr lang="en-US" sz="1600" b="0" i="0">
                <a:effectLst/>
              </a:rPr>
              <a:t> </a:t>
            </a:r>
            <a:r>
              <a:rPr lang="en-US" sz="1600" b="0" i="0" err="1">
                <a:effectLst/>
              </a:rPr>
              <a:t>dapibus</a:t>
            </a:r>
            <a:r>
              <a:rPr lang="en-US" sz="1600" b="0" i="0">
                <a:effectLst/>
              </a:rPr>
              <a:t> </a:t>
            </a:r>
            <a:r>
              <a:rPr lang="en-US" sz="1600" b="0" i="0" err="1">
                <a:effectLst/>
              </a:rPr>
              <a:t>nibh</a:t>
            </a:r>
            <a:r>
              <a:rPr lang="en-US" sz="1600" b="0" i="0">
                <a:effectLst/>
              </a:rPr>
              <a:t> et </a:t>
            </a:r>
            <a:r>
              <a:rPr lang="en-US" sz="1600" b="0" i="0" err="1">
                <a:effectLst/>
              </a:rPr>
              <a:t>massa</a:t>
            </a:r>
            <a:r>
              <a:rPr lang="en-US" sz="1600" b="0" i="0">
                <a:effectLst/>
              </a:rPr>
              <a:t> </a:t>
            </a:r>
            <a:r>
              <a:rPr lang="en-US" sz="1500" b="0" i="0">
                <a:effectLst/>
              </a:rPr>
              <a:t>auctor</a:t>
            </a:r>
            <a:r>
              <a:rPr lang="en-US" sz="1600" b="0" i="0">
                <a:effectLst/>
              </a:rPr>
              <a:t> </a:t>
            </a:r>
            <a:r>
              <a:rPr lang="en-US" sz="1600" b="0" i="0" err="1">
                <a:effectLst/>
              </a:rPr>
              <a:t>faucibus</a:t>
            </a:r>
            <a:r>
              <a:rPr lang="en-US" sz="1600" b="0" i="0">
                <a:effectLst/>
              </a:rPr>
              <a:t>. </a:t>
            </a:r>
            <a:r>
              <a:rPr lang="en-US" sz="1600" b="0" i="0" err="1">
                <a:effectLst/>
              </a:rPr>
              <a:t>Aliquam</a:t>
            </a:r>
            <a:r>
              <a:rPr lang="en-US" sz="1600" b="0" i="0">
                <a:effectLst/>
              </a:rPr>
              <a:t> </a:t>
            </a:r>
            <a:r>
              <a:rPr lang="en-US" sz="1600" b="0" i="0" err="1">
                <a:effectLst/>
              </a:rPr>
              <a:t>pellentesque</a:t>
            </a:r>
            <a:r>
              <a:rPr lang="en-US" sz="1600" b="0" i="0">
                <a:effectLst/>
              </a:rPr>
              <a:t> </a:t>
            </a:r>
            <a:r>
              <a:rPr lang="en-US" sz="1600" b="0" i="0" err="1">
                <a:effectLst/>
              </a:rPr>
              <a:t>egestas</a:t>
            </a:r>
            <a:r>
              <a:rPr lang="en-US" sz="1600" b="0" i="0">
                <a:effectLst/>
              </a:rPr>
              <a:t> </a:t>
            </a:r>
            <a:r>
              <a:rPr lang="en-US" sz="1600" b="0" i="0" err="1">
                <a:effectLst/>
              </a:rPr>
              <a:t>nulla</a:t>
            </a:r>
            <a:r>
              <a:rPr lang="en-US" sz="1600" b="0" i="0">
                <a:effectLst/>
              </a:rPr>
              <a:t> in </a:t>
            </a:r>
            <a:r>
              <a:rPr lang="en-US" sz="1600" b="0" i="0" err="1">
                <a:effectLst/>
              </a:rPr>
              <a:t>placerat</a:t>
            </a:r>
            <a:r>
              <a:rPr lang="en-US" sz="1600" b="0" i="0">
                <a:effectLst/>
              </a:rPr>
              <a:t>. </a:t>
            </a:r>
            <a:r>
              <a:rPr lang="en-US" sz="1600" b="0" i="0" err="1">
                <a:effectLst/>
              </a:rPr>
              <a:t>Praesent</a:t>
            </a:r>
            <a:r>
              <a:rPr lang="en-US" sz="1600" b="0" i="0">
                <a:effectLst/>
              </a:rPr>
              <a:t> </a:t>
            </a:r>
            <a:r>
              <a:rPr lang="en-US" sz="1600" b="0" i="0" err="1">
                <a:effectLst/>
              </a:rPr>
              <a:t>eu</a:t>
            </a:r>
            <a:r>
              <a:rPr lang="en-US" sz="1600" b="0" i="0">
                <a:effectLst/>
              </a:rPr>
              <a:t> </a:t>
            </a:r>
            <a:r>
              <a:rPr lang="en-US" sz="1600" b="0" i="0" err="1">
                <a:effectLst/>
              </a:rPr>
              <a:t>varius</a:t>
            </a:r>
            <a:r>
              <a:rPr lang="en-US" sz="1600" b="0" i="0">
                <a:effectLst/>
              </a:rPr>
              <a:t> </a:t>
            </a:r>
            <a:r>
              <a:rPr lang="en-US" sz="1600" b="0" i="0" err="1">
                <a:effectLst/>
              </a:rPr>
              <a:t>risus</a:t>
            </a:r>
            <a:r>
              <a:rPr lang="en-US" sz="1600" b="0" i="0">
                <a:effectLst/>
              </a:rPr>
              <a:t>.</a:t>
            </a:r>
            <a:endParaRPr lang="en-US" sz="160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25</a:t>
            </a:r>
          </a:p>
          <a:p>
            <a:pPr algn="ctr"/>
            <a:r>
              <a:rPr lang="en-US" sz="1600" b="1">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25439257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DIN 2014 Bold" panose="020B0504020202020204" pitchFamily="34" charset="0"/>
                <a:ea typeface="DIN 2014 Bold" panose="020B0504020202020204" pitchFamily="34" charset="0"/>
              </a:rPr>
              <a:t>XXX</a:t>
            </a:r>
          </a:p>
          <a:p>
            <a:pPr algn="ctr"/>
            <a:r>
              <a:rPr lang="en-US" sz="1600" b="1">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26612200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a:t>Charts</a:t>
            </a:r>
          </a:p>
        </p:txBody>
      </p:sp>
    </p:spTree>
    <p:extLst>
      <p:ext uri="{BB962C8B-B14F-4D97-AF65-F5344CB8AC3E}">
        <p14:creationId xmlns:p14="http://schemas.microsoft.com/office/powerpoint/2010/main" val="144906148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1185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599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4110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3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3787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 Goes Here</a:t>
            </a:r>
            <a:endParaRPr lang="en-US" sz="200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err="1">
                <a:latin typeface="Roboto" panose="02000000000000000000" pitchFamily="2" charset="0"/>
                <a:ea typeface="Roboto" panose="02000000000000000000" pitchFamily="2" charset="0"/>
                <a:cs typeface="Roboto" panose="02000000000000000000" pitchFamily="2" charset="0"/>
              </a:rPr>
              <a:t>PiMile</a:t>
            </a:r>
            <a:r>
              <a:rPr lang="en-US" sz="1400" i="1">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588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527844" y="11033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50156" y="213518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1210469" y="314325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202531" y="41354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
        <p:nvSpPr>
          <p:cNvPr id="4" name="TextBox 3">
            <a:extLst>
              <a:ext uri="{FF2B5EF4-FFF2-40B4-BE49-F238E27FC236}">
                <a16:creationId xmlns:a16="http://schemas.microsoft.com/office/drawing/2014/main" id="{BD56C5CB-D8A4-92C9-1626-D022F7039C1C}"/>
              </a:ext>
            </a:extLst>
          </p:cNvPr>
          <p:cNvSpPr txBox="1"/>
          <p:nvPr/>
        </p:nvSpPr>
        <p:spPr>
          <a:xfrm>
            <a:off x="1669598" y="1282929"/>
            <a:ext cx="100434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Roboto"/>
                <a:ea typeface="Roboto"/>
                <a:cs typeface="Roboto"/>
              </a:rPr>
              <a:t>The NCAA March Madness tournament is a popular event that attracts millions of viewers and generates significant revenue from sports betting</a:t>
            </a:r>
          </a:p>
          <a:p>
            <a:pPr>
              <a:buChar char="•"/>
            </a:pPr>
            <a:endParaRPr lang="en-US" sz="2000">
              <a:latin typeface="Roboto"/>
              <a:ea typeface="Roboto"/>
              <a:cs typeface="Roboto"/>
            </a:endParaRPr>
          </a:p>
          <a:p>
            <a:pPr>
              <a:buChar char="•"/>
            </a:pPr>
            <a:r>
              <a:rPr lang="en-US" sz="20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000">
              <a:latin typeface="Roboto"/>
              <a:ea typeface="Roboto"/>
              <a:cs typeface="Roboto"/>
            </a:endParaRPr>
          </a:p>
          <a:p>
            <a:pPr>
              <a:buChar char="•"/>
            </a:pPr>
            <a:r>
              <a:rPr lang="en-US" sz="2000">
                <a:latin typeface="Roboto"/>
                <a:ea typeface="Roboto"/>
                <a:cs typeface="Roboto"/>
              </a:rPr>
              <a:t>Various analyses, such as live win probabilities, excitement index, and Elo ratings, are used to predict the outcomes of matchups in March Madness</a:t>
            </a:r>
          </a:p>
          <a:p>
            <a:pPr>
              <a:buChar char="•"/>
            </a:pPr>
            <a:endParaRPr lang="en-US" sz="2000">
              <a:latin typeface="Roboto"/>
              <a:ea typeface="Roboto"/>
              <a:cs typeface="Roboto"/>
            </a:endParaRPr>
          </a:p>
          <a:p>
            <a:pPr>
              <a:buChar char="•"/>
            </a:pPr>
            <a:r>
              <a:rPr lang="en-US" sz="20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61887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a:solidFill>
                  <a:srgbClr val="000000"/>
                </a:solidFill>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a:solidFill>
                  <a:schemeClr val="bg1"/>
                </a:solidFill>
                <a:effectLst/>
                <a:latin typeface="Roboto Slab" pitchFamily="2" charset="0"/>
                <a:ea typeface="Roboto Slab" pitchFamily="2" charset="0"/>
              </a:rPr>
              <a:t>Title Goes Here</a:t>
            </a:r>
            <a:endParaRPr lang="en-US" b="1">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Tree>
    <p:extLst>
      <p:ext uri="{BB962C8B-B14F-4D97-AF65-F5344CB8AC3E}">
        <p14:creationId xmlns:p14="http://schemas.microsoft.com/office/powerpoint/2010/main" val="18716624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a:t>Icons</a:t>
            </a:r>
          </a:p>
        </p:txBody>
      </p:sp>
    </p:spTree>
    <p:extLst>
      <p:ext uri="{BB962C8B-B14F-4D97-AF65-F5344CB8AC3E}">
        <p14:creationId xmlns:p14="http://schemas.microsoft.com/office/powerpoint/2010/main" val="169612582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a:latin typeface="DIN 2014 Bold" panose="020B0504020202020204" pitchFamily="34" charset="0"/>
                <a:ea typeface="DIN 2014 Bold" panose="020B0504020202020204" pitchFamily="34" charset="0"/>
              </a:rPr>
              <a:t>Insert</a:t>
            </a:r>
            <a:r>
              <a:rPr lang="en-US" sz="1400" b="1" i="1">
                <a:latin typeface="DIN 2014 Bold" panose="020B0504020202020204" pitchFamily="34" charset="0"/>
                <a:ea typeface="DIN 2014 Bold" panose="020B0504020202020204" pitchFamily="34" charset="0"/>
              </a:rPr>
              <a:t> </a:t>
            </a:r>
            <a:r>
              <a:rPr lang="en-US" sz="1400" i="1">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33456814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a:solidFill>
                  <a:srgbClr val="000000"/>
                </a:solidFill>
                <a:effectLst/>
                <a:latin typeface="Roboto Slab" pitchFamily="2" charset="0"/>
                <a:ea typeface="Roboto Slab" pitchFamily="2" charset="0"/>
              </a:rPr>
              <a:t>Title Goes Here</a:t>
            </a:r>
            <a:endParaRPr lang="en-US" sz="240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a:solidFill>
                  <a:schemeClr val="bg1"/>
                </a:solidFill>
                <a:effectLst/>
                <a:latin typeface="Open Sans" panose="020B0606030504020204" pitchFamily="34" charset="0"/>
              </a:rPr>
              <a:t>Title Goes Here</a:t>
            </a:r>
            <a:endParaRPr lang="en-US" b="1">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1142712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75530"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endParaRPr lang="en-US">
                <a:solidFill>
                  <a:schemeClr val="bg1"/>
                </a:solidFil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Tree>
    <p:extLst>
      <p:ext uri="{BB962C8B-B14F-4D97-AF65-F5344CB8AC3E}">
        <p14:creationId xmlns:p14="http://schemas.microsoft.com/office/powerpoint/2010/main" val="33572717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Gathering and Research</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8815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2">
            <a:extLst>
              <a:ext uri="{FF2B5EF4-FFF2-40B4-BE49-F238E27FC236}">
                <a16:creationId xmlns:a16="http://schemas.microsoft.com/office/drawing/2014/main" id="{47EF640F-FE77-9B11-D14B-EC2B0DDF21A3}"/>
              </a:ext>
            </a:extLst>
          </p:cNvPr>
          <p:cNvSpPr>
            <a:spLocks noGrp="1"/>
          </p:cNvSpPr>
          <p:nvPr>
            <p:ph sz="half" idx="1"/>
          </p:nvPr>
        </p:nvSpPr>
        <p:spPr>
          <a:xfrm>
            <a:off x="1444625" y="1286923"/>
            <a:ext cx="10294937" cy="3781150"/>
          </a:xfrm>
        </p:spPr>
        <p:txBody>
          <a:bodyPr vert="horz" lIns="91440" tIns="45720" rIns="91440" bIns="45720" rtlCol="0" anchor="t">
            <a:normAutofit fontScale="85000" lnSpcReduction="20000"/>
          </a:bodyPr>
          <a:lstStyle/>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Tree>
    <p:extLst>
      <p:ext uri="{BB962C8B-B14F-4D97-AF65-F5344CB8AC3E}">
        <p14:creationId xmlns:p14="http://schemas.microsoft.com/office/powerpoint/2010/main" val="33529023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Cleaning</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5640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7" name="Content Placeholder 4">
            <a:extLst>
              <a:ext uri="{FF2B5EF4-FFF2-40B4-BE49-F238E27FC236}">
                <a16:creationId xmlns:a16="http://schemas.microsoft.com/office/drawing/2014/main" id="{E5ECF7E3-2F70-5524-DB8C-C585F6F2B98A}"/>
              </a:ext>
            </a:extLst>
          </p:cNvPr>
          <p:cNvSpPr>
            <a:spLocks noGrp="1"/>
          </p:cNvSpPr>
          <p:nvPr>
            <p:ph sz="half" idx="1"/>
          </p:nvPr>
        </p:nvSpPr>
        <p:spPr>
          <a:xfrm>
            <a:off x="1357313" y="1215486"/>
            <a:ext cx="10796958" cy="4684891"/>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Tree>
    <p:extLst>
      <p:ext uri="{BB962C8B-B14F-4D97-AF65-F5344CB8AC3E}">
        <p14:creationId xmlns:p14="http://schemas.microsoft.com/office/powerpoint/2010/main" val="10823312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65392" y="3256815"/>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633414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877469" y="2301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877470" y="13255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202531" y="11668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26344" y="2143125"/>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496094" y="1103313"/>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491819" y="1992312"/>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1">
            <a:extLst>
              <a:ext uri="{FF2B5EF4-FFF2-40B4-BE49-F238E27FC236}">
                <a16:creationId xmlns:a16="http://schemas.microsoft.com/office/drawing/2014/main" id="{BA6ECE7B-FC93-A5CD-EFF2-31E1D5C47213}"/>
              </a:ext>
            </a:extLst>
          </p:cNvPr>
          <p:cNvSpPr>
            <a:spLocks noGrp="1"/>
          </p:cNvSpPr>
          <p:nvPr>
            <p:ph sz="half" idx="1"/>
          </p:nvPr>
        </p:nvSpPr>
        <p:spPr>
          <a:xfrm>
            <a:off x="2071688" y="1318673"/>
            <a:ext cx="11429999" cy="4225650"/>
          </a:xfrm>
        </p:spPr>
        <p:txBody>
          <a:bodyPr vert="horz" lIns="91440" tIns="45720" rIns="91440" bIns="45720" rtlCol="0" anchor="t">
            <a:normAutofit fontScale="92500" lnSpcReduction="2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pPr lvl="1"/>
            <a:r>
              <a:rPr lang="en-US">
                <a:latin typeface="Roboto"/>
                <a:ea typeface="Roboto"/>
                <a:cs typeface="Roboto"/>
              </a:rPr>
              <a:t>Validation: MSE</a:t>
            </a:r>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a:p>
            <a:pPr lvl="1"/>
            <a:r>
              <a:rPr lang="en-US">
                <a:latin typeface="Roboto"/>
                <a:ea typeface="Roboto"/>
                <a:cs typeface="Roboto"/>
              </a:rPr>
              <a:t>Validation: Accuracy, Precision, etc.</a:t>
            </a:r>
            <a:endParaRPr lang="en-US"/>
          </a:p>
        </p:txBody>
      </p:sp>
    </p:spTree>
    <p:extLst>
      <p:ext uri="{BB962C8B-B14F-4D97-AF65-F5344CB8AC3E}">
        <p14:creationId xmlns:p14="http://schemas.microsoft.com/office/powerpoint/2010/main" val="38448969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2.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4E6143CB47BB4EAB5F0446BD130404" ma:contentTypeVersion="2" ma:contentTypeDescription="Create a new document." ma:contentTypeScope="" ma:versionID="d7a1dc49ac38de2f52a005a24a2cd114">
  <xsd:schema xmlns:xsd="http://www.w3.org/2001/XMLSchema" xmlns:xs="http://www.w3.org/2001/XMLSchema" xmlns:p="http://schemas.microsoft.com/office/2006/metadata/properties" xmlns:ns2="e5d38c0d-2aaf-4285-bacf-90e8714f3a5c" targetNamespace="http://schemas.microsoft.com/office/2006/metadata/properties" ma:root="true" ma:fieldsID="231ef94ab289781de0dd7f20cfabfbcb" ns2:_="">
    <xsd:import namespace="e5d38c0d-2aaf-4285-bacf-90e8714f3a5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38c0d-2aaf-4285-bacf-90e8714f3a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D0B5BD-5BAF-4D3D-8678-3475C2B8A7E8}">
  <ds:schemaRefs>
    <ds:schemaRef ds:uri="e5d38c0d-2aaf-4285-bacf-90e8714f3a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1D170C-7005-46BA-AB35-1BF0A6DC6014}">
  <ds:schemaRefs>
    <ds:schemaRef ds:uri="http://schemas.microsoft.com/sharepoint/v3/contenttype/forms"/>
  </ds:schemaRefs>
</ds:datastoreItem>
</file>

<file path=customXml/itemProps3.xml><?xml version="1.0" encoding="utf-8"?>
<ds:datastoreItem xmlns:ds="http://schemas.openxmlformats.org/officeDocument/2006/customXml" ds:itemID="{D0ACCC62-1F4A-4736-9AB2-96DB6E33C105}">
  <ds:schemaRefs>
    <ds:schemaRef ds:uri="http://purl.org/dc/term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e5d38c0d-2aaf-4285-bacf-90e8714f3a5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4081</Words>
  <Application>Microsoft Office PowerPoint</Application>
  <PresentationFormat>Widescreen</PresentationFormat>
  <Paragraphs>495</Paragraphs>
  <Slides>43</Slides>
  <Notes>13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Arial,Sans-Serif</vt:lpstr>
      <vt:lpstr>DIN 2014</vt:lpstr>
      <vt:lpstr>DIN 2014 Bold</vt:lpstr>
      <vt:lpstr>Arial</vt:lpstr>
      <vt:lpstr>Calibri</vt:lpstr>
      <vt:lpstr>Georgia</vt:lpstr>
      <vt:lpstr>Open Sans</vt:lpstr>
      <vt:lpstr>Roboto</vt:lpstr>
      <vt:lpstr>Roboto Slab</vt:lpstr>
      <vt:lpstr>Content Page</vt:lpstr>
      <vt:lpstr>Title Page</vt:lpstr>
      <vt:lpstr>Management Madness</vt:lpstr>
      <vt:lpstr>Meet Team 15</vt:lpstr>
      <vt:lpstr>Project Lifecycle</vt:lpstr>
      <vt:lpstr>Background Information and Problem</vt:lpstr>
      <vt:lpstr>Project Lifecycle</vt:lpstr>
      <vt:lpstr>Data Gathering and Research</vt:lpstr>
      <vt:lpstr>Data Cleaning</vt:lpstr>
      <vt:lpstr>Project Lifecycle</vt:lpstr>
      <vt:lpstr>Models and Initial Hypotheses</vt:lpstr>
      <vt:lpstr>Project Lifecycle</vt:lpstr>
      <vt:lpstr>Sources</vt:lpstr>
      <vt:lpstr>Project Lifecycle</vt:lpstr>
      <vt:lpstr>Project Lifecycle</vt:lpstr>
      <vt:lpstr>Background Information and Problem</vt:lpstr>
      <vt:lpstr>Data Gathering &amp; Research</vt:lpstr>
      <vt:lpstr>Data Cleaning</vt:lpstr>
      <vt:lpstr>Models and Initial Hypotheses</vt:lpstr>
      <vt:lpstr>Sources</vt:lpstr>
      <vt:lpstr>PowerPoint Presentation</vt:lpstr>
      <vt:lpstr>PowerPoint Presentation</vt:lpstr>
      <vt:lpstr>PowerPoint Presentation</vt:lpstr>
      <vt:lpstr>Title Option 1</vt:lpstr>
      <vt:lpstr>Title Option 2</vt:lpstr>
      <vt:lpstr>Title Option 3</vt:lpstr>
      <vt:lpstr>Content Blocks</vt:lpstr>
      <vt:lpstr>Headlines – 36pt Roboto Bold</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Rosenthal</dc:creator>
  <cp:lastModifiedBy>MICHAEL MUNSON</cp:lastModifiedBy>
  <cp:revision>2</cp:revision>
  <dcterms:created xsi:type="dcterms:W3CDTF">2023-03-16T00:17:37Z</dcterms:created>
  <dcterms:modified xsi:type="dcterms:W3CDTF">2023-04-09T19:39:25Z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0x010100F84E6143CB47BB4EAB5F0446BD130404</vt:lpwstr>
  </property>
</Properties>
</file>